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2"/>
  </p:notesMasterIdLst>
  <p:sldIdLst>
    <p:sldId id="282" r:id="rId5"/>
    <p:sldId id="312" r:id="rId6"/>
    <p:sldId id="314" r:id="rId7"/>
    <p:sldId id="322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267" r:id="rId16"/>
    <p:sldId id="310" r:id="rId17"/>
    <p:sldId id="311" r:id="rId18"/>
    <p:sldId id="313" r:id="rId19"/>
    <p:sldId id="323" r:id="rId20"/>
    <p:sldId id="30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6FA"/>
    <a:srgbClr val="222A35"/>
    <a:srgbClr val="294A3C"/>
    <a:srgbClr val="5CDA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79" autoAdjust="0"/>
    <p:restoredTop sz="92836" autoAdjust="0"/>
  </p:normalViewPr>
  <p:slideViewPr>
    <p:cSldViewPr snapToGrid="0">
      <p:cViewPr varScale="1">
        <p:scale>
          <a:sx n="61" d="100"/>
          <a:sy n="61" d="100"/>
        </p:scale>
        <p:origin x="10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lmozhi Deborah Kantharaj John" userId="112aaeb818c9bc82" providerId="LiveId" clId="{80114E68-8094-4C40-B325-B47B36446A65}"/>
    <pc:docChg chg="modSld">
      <pc:chgData name="Arulmozhi Deborah Kantharaj John" userId="112aaeb818c9bc82" providerId="LiveId" clId="{80114E68-8094-4C40-B325-B47B36446A65}" dt="2024-09-21T15:33:05.543" v="3" actId="20577"/>
      <pc:docMkLst>
        <pc:docMk/>
      </pc:docMkLst>
      <pc:sldChg chg="modSp mod">
        <pc:chgData name="Arulmozhi Deborah Kantharaj John" userId="112aaeb818c9bc82" providerId="LiveId" clId="{80114E68-8094-4C40-B325-B47B36446A65}" dt="2024-09-21T15:33:05.543" v="3" actId="20577"/>
        <pc:sldMkLst>
          <pc:docMk/>
          <pc:sldMk cId="2893130203" sldId="282"/>
        </pc:sldMkLst>
        <pc:spChg chg="mod">
          <ac:chgData name="Arulmozhi Deborah Kantharaj John" userId="112aaeb818c9bc82" providerId="LiveId" clId="{80114E68-8094-4C40-B325-B47B36446A65}" dt="2024-09-21T15:33:05.543" v="3" actId="20577"/>
          <ac:spMkLst>
            <pc:docMk/>
            <pc:sldMk cId="2893130203" sldId="282"/>
            <ac:spMk id="2" creationId="{9945315C-4802-C8CA-3A92-AD4F2F90210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400" dirty="0"/>
              <a:t>GOOD DEBT VS BAD DEBT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F05-4F53-AD7A-13B581A60E0C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F05-4F53-AD7A-13B581A60E0C}"/>
              </c:ext>
            </c:extLst>
          </c:dPt>
          <c:dLbls>
            <c:dLbl>
              <c:idx val="0"/>
              <c:layout>
                <c:manualLayout>
                  <c:x val="0.2308491887381792"/>
                  <c:y val="0.1162110307243268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F05-4F53-AD7A-13B581A60E0C}"/>
                </c:ext>
              </c:extLst>
            </c:dLbl>
            <c:dLbl>
              <c:idx val="1"/>
              <c:layout>
                <c:manualLayout>
                  <c:x val="-0.2308491887381792"/>
                  <c:y val="-8.166180537385130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F05-4F53-AD7A-13B581A60E0C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Sheet2!$B$11:$B$12</c:f>
              <c:strCache>
                <c:ptCount val="2"/>
                <c:pt idx="0">
                  <c:v>Good debts</c:v>
                </c:pt>
                <c:pt idx="1">
                  <c:v>Bad debts</c:v>
                </c:pt>
              </c:strCache>
            </c:strRef>
          </c:cat>
          <c:val>
            <c:numRef>
              <c:f>Sheet2!$D$11:$D$12</c:f>
              <c:numCache>
                <c:formatCode>0%</c:formatCode>
                <c:ptCount val="2"/>
                <c:pt idx="0">
                  <c:v>0.85832263262582775</c:v>
                </c:pt>
                <c:pt idx="1">
                  <c:v>0.14167736737417227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05-4F53-AD7A-13B581A60E0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[Book1]Sheet7!PivotTable9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2400" b="1" i="0" u="none" strike="noStrike" kern="1200" cap="all" spc="50" baseline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kern="1200" cap="all" spc="50" baseline="0" dirty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TOP 10 PURPOSE OF AVAILING LOAN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2400" b="1" i="0" u="none" strike="noStrike" kern="1200" cap="all" spc="50" baseline="0">
              <a:solidFill>
                <a:prstClr val="white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Sheet7!$C$3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Sheet7!$B$4:$B$14</c:f>
              <c:strCache>
                <c:ptCount val="10"/>
                <c:pt idx="0">
                  <c:v>moving</c:v>
                </c:pt>
                <c:pt idx="1">
                  <c:v>medical</c:v>
                </c:pt>
                <c:pt idx="2">
                  <c:v>wedding</c:v>
                </c:pt>
                <c:pt idx="3">
                  <c:v>car</c:v>
                </c:pt>
                <c:pt idx="4">
                  <c:v>small_business</c:v>
                </c:pt>
                <c:pt idx="5">
                  <c:v>major_purchase</c:v>
                </c:pt>
                <c:pt idx="6">
                  <c:v>home_improvement</c:v>
                </c:pt>
                <c:pt idx="7">
                  <c:v>other</c:v>
                </c:pt>
                <c:pt idx="8">
                  <c:v>credit_card</c:v>
                </c:pt>
                <c:pt idx="9">
                  <c:v>debt_consolidation</c:v>
                </c:pt>
              </c:strCache>
            </c:strRef>
          </c:cat>
          <c:val>
            <c:numRef>
              <c:f>Sheet7!$C$4:$C$14</c:f>
              <c:numCache>
                <c:formatCode>General</c:formatCode>
                <c:ptCount val="10"/>
                <c:pt idx="0">
                  <c:v>583</c:v>
                </c:pt>
                <c:pt idx="1">
                  <c:v>693</c:v>
                </c:pt>
                <c:pt idx="2">
                  <c:v>947</c:v>
                </c:pt>
                <c:pt idx="3">
                  <c:v>1549</c:v>
                </c:pt>
                <c:pt idx="4">
                  <c:v>1828</c:v>
                </c:pt>
                <c:pt idx="5">
                  <c:v>2187</c:v>
                </c:pt>
                <c:pt idx="6">
                  <c:v>2976</c:v>
                </c:pt>
                <c:pt idx="7">
                  <c:v>3993</c:v>
                </c:pt>
                <c:pt idx="8">
                  <c:v>5130</c:v>
                </c:pt>
                <c:pt idx="9">
                  <c:v>18641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69-4104-9044-B8AFF451DD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388678207"/>
        <c:axId val="388679167"/>
      </c:barChart>
      <c:catAx>
        <c:axId val="3886782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8679167"/>
        <c:crosses val="autoZero"/>
        <c:auto val="1"/>
        <c:lblAlgn val="ctr"/>
        <c:lblOffset val="100"/>
        <c:noMultiLvlLbl val="0"/>
      </c:catAx>
      <c:valAx>
        <c:axId val="388679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86782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[Book1]Sheet2!PivotTable2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2400" b="1" i="0" u="none" strike="noStrike" kern="1200" spc="0" baseline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kern="1200" spc="0" baseline="0" dirty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GRADE-WISE AVG INTEREST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2400" b="1" i="0" u="none" strike="noStrike" kern="1200" spc="0" baseline="0">
              <a:solidFill>
                <a:prstClr val="white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Sheet2!$C$3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Sheet2!$B$4:$B$11</c:f>
              <c:strCache>
                <c:ptCount val="7"/>
                <c:pt idx="0">
                  <c:v>G</c:v>
                </c:pt>
                <c:pt idx="1">
                  <c:v>F</c:v>
                </c:pt>
                <c:pt idx="2">
                  <c:v>E</c:v>
                </c:pt>
                <c:pt idx="3">
                  <c:v>D</c:v>
                </c:pt>
                <c:pt idx="4">
                  <c:v>C</c:v>
                </c:pt>
                <c:pt idx="5">
                  <c:v>B</c:v>
                </c:pt>
                <c:pt idx="6">
                  <c:v>A</c:v>
                </c:pt>
              </c:strCache>
            </c:strRef>
          </c:cat>
          <c:val>
            <c:numRef>
              <c:f>Sheet2!$C$4:$C$11</c:f>
              <c:numCache>
                <c:formatCode>0%</c:formatCode>
                <c:ptCount val="7"/>
                <c:pt idx="0">
                  <c:v>0.21401044303797465</c:v>
                </c:pt>
                <c:pt idx="1">
                  <c:v>0.1974932316491898</c:v>
                </c:pt>
                <c:pt idx="2">
                  <c:v>0.17711713581984431</c:v>
                </c:pt>
                <c:pt idx="3">
                  <c:v>0.15719900131901213</c:v>
                </c:pt>
                <c:pt idx="4">
                  <c:v>0.135529599901211</c:v>
                </c:pt>
                <c:pt idx="5">
                  <c:v>0.11021223793677397</c:v>
                </c:pt>
                <c:pt idx="6">
                  <c:v>7.3352622706990805E-2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D1-48F2-9C9C-A9BEA8E8B4A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75260255"/>
        <c:axId val="375245375"/>
      </c:barChart>
      <c:catAx>
        <c:axId val="3752602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245375"/>
        <c:crosses val="autoZero"/>
        <c:auto val="1"/>
        <c:lblAlgn val="ctr"/>
        <c:lblOffset val="100"/>
        <c:noMultiLvlLbl val="0"/>
      </c:catAx>
      <c:valAx>
        <c:axId val="375245375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52602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2400" b="1" i="0" u="none" strike="noStrike" kern="1200" spc="0" baseline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IN" sz="2400" b="1" i="0" u="none" strike="noStrike" kern="1200" spc="0" baseline="0" dirty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Recovery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2400" b="1" i="0" u="none" strike="noStrike" kern="1200" spc="0" baseline="0">
              <a:solidFill>
                <a:prstClr val="white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bg2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chemeClr val="bg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58-4686-8605-FAD1525F448D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58-4686-8605-FAD1525F448D}"/>
              </c:ext>
            </c:extLst>
          </c:dPt>
          <c:dLbls>
            <c:dLbl>
              <c:idx val="0"/>
              <c:layout>
                <c:manualLayout>
                  <c:x val="0.14256485126859142"/>
                  <c:y val="7.960083114610673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B58-4686-8605-FAD1525F448D}"/>
                </c:ext>
              </c:extLst>
            </c:dLbl>
            <c:dLbl>
              <c:idx val="1"/>
              <c:layout>
                <c:manualLayout>
                  <c:x val="-0.2460140112188253"/>
                  <c:y val="-0.19243648901760479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B58-4686-8605-FAD1525F44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Sheet4!$B$11:$B$12</c:f>
              <c:strCache>
                <c:ptCount val="2"/>
                <c:pt idx="0">
                  <c:v>Recovered amount</c:v>
                </c:pt>
                <c:pt idx="1">
                  <c:v>Unrecovered amount</c:v>
                </c:pt>
              </c:strCache>
            </c:strRef>
          </c:cat>
          <c:val>
            <c:numRef>
              <c:f>Sheet4!$D$11:$D$12</c:f>
              <c:numCache>
                <c:formatCode>0%</c:formatCode>
                <c:ptCount val="2"/>
                <c:pt idx="0">
                  <c:v>5.2604591024231706E-2</c:v>
                </c:pt>
                <c:pt idx="1">
                  <c:v>0.94739540897576824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58-4686-8605-FAD1525F448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F19A0B-B1DD-4E27-AABF-6C925C7D754E}" type="doc">
      <dgm:prSet loTypeId="urn:microsoft.com/office/officeart/2005/8/layout/pyramid2" loCatId="list" qsTypeId="urn:microsoft.com/office/officeart/2005/8/quickstyle/3d3" qsCatId="3D" csTypeId="urn:microsoft.com/office/officeart/2005/8/colors/accent5_2" csCatId="accent5" phldr="1"/>
      <dgm:spPr/>
    </dgm:pt>
    <dgm:pt modelId="{A7179FCE-34EA-4618-8DEC-A6BC26E19F32}">
      <dgm:prSet phldrT="[Text]"/>
      <dgm:spPr/>
      <dgm:t>
        <a:bodyPr/>
        <a:lstStyle/>
        <a:p>
          <a:r>
            <a:rPr lang="en-IN" dirty="0"/>
            <a:t>Project Overview</a:t>
          </a:r>
        </a:p>
      </dgm:t>
    </dgm:pt>
    <dgm:pt modelId="{8962E841-6B43-470D-865F-E2C308C3512D}" type="parTrans" cxnId="{5120AFE5-00D7-46CB-BBCB-22340F40248E}">
      <dgm:prSet/>
      <dgm:spPr/>
      <dgm:t>
        <a:bodyPr/>
        <a:lstStyle/>
        <a:p>
          <a:endParaRPr lang="en-IN"/>
        </a:p>
      </dgm:t>
    </dgm:pt>
    <dgm:pt modelId="{3CF1D3E0-A5BF-4ABC-9681-AE0BA7124F93}" type="sibTrans" cxnId="{5120AFE5-00D7-46CB-BBCB-22340F40248E}">
      <dgm:prSet/>
      <dgm:spPr/>
      <dgm:t>
        <a:bodyPr/>
        <a:lstStyle/>
        <a:p>
          <a:endParaRPr lang="en-IN"/>
        </a:p>
      </dgm:t>
    </dgm:pt>
    <dgm:pt modelId="{2B74A6F2-FBF1-43CB-BBE2-C43888621BA0}">
      <dgm:prSet phldrT="[Text]"/>
      <dgm:spPr/>
      <dgm:t>
        <a:bodyPr/>
        <a:lstStyle/>
        <a:p>
          <a:r>
            <a:rPr lang="en-IN" dirty="0"/>
            <a:t>Insights</a:t>
          </a:r>
        </a:p>
      </dgm:t>
    </dgm:pt>
    <dgm:pt modelId="{38FB2D15-A4C0-4143-A2C8-A744D7BFFF60}" type="parTrans" cxnId="{C519455F-CCEC-40BA-848B-16F8B3D9710D}">
      <dgm:prSet/>
      <dgm:spPr/>
      <dgm:t>
        <a:bodyPr/>
        <a:lstStyle/>
        <a:p>
          <a:endParaRPr lang="en-IN"/>
        </a:p>
      </dgm:t>
    </dgm:pt>
    <dgm:pt modelId="{E3B7A8F2-C22B-4AB8-BC4C-08F683897634}" type="sibTrans" cxnId="{C519455F-CCEC-40BA-848B-16F8B3D9710D}">
      <dgm:prSet/>
      <dgm:spPr/>
      <dgm:t>
        <a:bodyPr/>
        <a:lstStyle/>
        <a:p>
          <a:endParaRPr lang="en-IN"/>
        </a:p>
      </dgm:t>
    </dgm:pt>
    <dgm:pt modelId="{05667C70-6EBC-4197-B474-8F74178D45FE}">
      <dgm:prSet phldrT="[Text]"/>
      <dgm:spPr/>
      <dgm:t>
        <a:bodyPr/>
        <a:lstStyle/>
        <a:p>
          <a:r>
            <a:rPr lang="en-IN" dirty="0"/>
            <a:t>Summary</a:t>
          </a:r>
        </a:p>
      </dgm:t>
    </dgm:pt>
    <dgm:pt modelId="{B059D8EA-0D7A-4733-A6E5-A6F34A5EF58D}" type="parTrans" cxnId="{1384E962-F300-4F5C-8B1D-C16569AA7BD7}">
      <dgm:prSet/>
      <dgm:spPr/>
      <dgm:t>
        <a:bodyPr/>
        <a:lstStyle/>
        <a:p>
          <a:endParaRPr lang="en-IN"/>
        </a:p>
      </dgm:t>
    </dgm:pt>
    <dgm:pt modelId="{FF88C213-9036-4F70-987D-3F78C3813996}" type="sibTrans" cxnId="{1384E962-F300-4F5C-8B1D-C16569AA7BD7}">
      <dgm:prSet/>
      <dgm:spPr/>
      <dgm:t>
        <a:bodyPr/>
        <a:lstStyle/>
        <a:p>
          <a:endParaRPr lang="en-IN"/>
        </a:p>
      </dgm:t>
    </dgm:pt>
    <dgm:pt modelId="{132FE8FA-97B8-4D1A-9E17-EF1E869486C7}">
      <dgm:prSet phldrT="[Text]"/>
      <dgm:spPr/>
      <dgm:t>
        <a:bodyPr/>
        <a:lstStyle/>
        <a:p>
          <a:r>
            <a:rPr lang="en-IN" dirty="0"/>
            <a:t>Team Process</a:t>
          </a:r>
        </a:p>
      </dgm:t>
    </dgm:pt>
    <dgm:pt modelId="{8FEC20E7-C732-4CFE-AF1C-BB9277298EBE}" type="parTrans" cxnId="{14A75252-F00D-4BBE-A71E-54B1CC1D89FB}">
      <dgm:prSet/>
      <dgm:spPr/>
      <dgm:t>
        <a:bodyPr/>
        <a:lstStyle/>
        <a:p>
          <a:endParaRPr lang="en-IN"/>
        </a:p>
      </dgm:t>
    </dgm:pt>
    <dgm:pt modelId="{DB340749-F3C0-4AD5-AB02-AD8F72CA0A34}" type="sibTrans" cxnId="{14A75252-F00D-4BBE-A71E-54B1CC1D89FB}">
      <dgm:prSet/>
      <dgm:spPr/>
      <dgm:t>
        <a:bodyPr/>
        <a:lstStyle/>
        <a:p>
          <a:endParaRPr lang="en-IN"/>
        </a:p>
      </dgm:t>
    </dgm:pt>
    <dgm:pt modelId="{A25622BF-4E93-4337-A0BE-03118B540564}" type="pres">
      <dgm:prSet presAssocID="{CCF19A0B-B1DD-4E27-AABF-6C925C7D754E}" presName="compositeShape" presStyleCnt="0">
        <dgm:presLayoutVars>
          <dgm:dir/>
          <dgm:resizeHandles/>
        </dgm:presLayoutVars>
      </dgm:prSet>
      <dgm:spPr/>
    </dgm:pt>
    <dgm:pt modelId="{7FB7BA6C-0F10-469A-B890-A6602FBDF2E5}" type="pres">
      <dgm:prSet presAssocID="{CCF19A0B-B1DD-4E27-AABF-6C925C7D754E}" presName="pyramid" presStyleLbl="node1" presStyleIdx="0" presStyleCnt="1"/>
      <dgm:spPr/>
    </dgm:pt>
    <dgm:pt modelId="{860BC588-50C2-4123-90EC-6A0545A58F5F}" type="pres">
      <dgm:prSet presAssocID="{CCF19A0B-B1DD-4E27-AABF-6C925C7D754E}" presName="theList" presStyleCnt="0"/>
      <dgm:spPr/>
    </dgm:pt>
    <dgm:pt modelId="{35715D06-E700-4FEC-B798-7A01F2451CEA}" type="pres">
      <dgm:prSet presAssocID="{A7179FCE-34EA-4618-8DEC-A6BC26E19F32}" presName="aNode" presStyleLbl="fgAcc1" presStyleIdx="0" presStyleCnt="4">
        <dgm:presLayoutVars>
          <dgm:bulletEnabled val="1"/>
        </dgm:presLayoutVars>
      </dgm:prSet>
      <dgm:spPr/>
    </dgm:pt>
    <dgm:pt modelId="{666BC367-D07B-4506-BE93-58EC66AD5456}" type="pres">
      <dgm:prSet presAssocID="{A7179FCE-34EA-4618-8DEC-A6BC26E19F32}" presName="aSpace" presStyleCnt="0"/>
      <dgm:spPr/>
    </dgm:pt>
    <dgm:pt modelId="{33D54795-7DCC-467A-8B50-CB35D20F8049}" type="pres">
      <dgm:prSet presAssocID="{132FE8FA-97B8-4D1A-9E17-EF1E869486C7}" presName="aNode" presStyleLbl="fgAcc1" presStyleIdx="1" presStyleCnt="4">
        <dgm:presLayoutVars>
          <dgm:bulletEnabled val="1"/>
        </dgm:presLayoutVars>
      </dgm:prSet>
      <dgm:spPr/>
    </dgm:pt>
    <dgm:pt modelId="{D0486487-EA94-48E8-9537-A0F3847496AF}" type="pres">
      <dgm:prSet presAssocID="{132FE8FA-97B8-4D1A-9E17-EF1E869486C7}" presName="aSpace" presStyleCnt="0"/>
      <dgm:spPr/>
    </dgm:pt>
    <dgm:pt modelId="{14232A62-0BB5-455C-8C2F-C486F44E8FB0}" type="pres">
      <dgm:prSet presAssocID="{2B74A6F2-FBF1-43CB-BBE2-C43888621BA0}" presName="aNode" presStyleLbl="fgAcc1" presStyleIdx="2" presStyleCnt="4">
        <dgm:presLayoutVars>
          <dgm:bulletEnabled val="1"/>
        </dgm:presLayoutVars>
      </dgm:prSet>
      <dgm:spPr/>
    </dgm:pt>
    <dgm:pt modelId="{4FE9C20F-0E3C-43D8-B48E-F4E4AF87CEDA}" type="pres">
      <dgm:prSet presAssocID="{2B74A6F2-FBF1-43CB-BBE2-C43888621BA0}" presName="aSpace" presStyleCnt="0"/>
      <dgm:spPr/>
    </dgm:pt>
    <dgm:pt modelId="{73B62898-3652-4958-BD7A-71CA2E14503F}" type="pres">
      <dgm:prSet presAssocID="{05667C70-6EBC-4197-B474-8F74178D45FE}" presName="aNode" presStyleLbl="fgAcc1" presStyleIdx="3" presStyleCnt="4">
        <dgm:presLayoutVars>
          <dgm:bulletEnabled val="1"/>
        </dgm:presLayoutVars>
      </dgm:prSet>
      <dgm:spPr/>
    </dgm:pt>
    <dgm:pt modelId="{B8BEAC6B-BF60-4CE6-AD7C-416BD9187C43}" type="pres">
      <dgm:prSet presAssocID="{05667C70-6EBC-4197-B474-8F74178D45FE}" presName="aSpace" presStyleCnt="0"/>
      <dgm:spPr/>
    </dgm:pt>
  </dgm:ptLst>
  <dgm:cxnLst>
    <dgm:cxn modelId="{4F212801-C611-44EB-9EDC-96D156B2ABC5}" type="presOf" srcId="{2B74A6F2-FBF1-43CB-BBE2-C43888621BA0}" destId="{14232A62-0BB5-455C-8C2F-C486F44E8FB0}" srcOrd="0" destOrd="0" presId="urn:microsoft.com/office/officeart/2005/8/layout/pyramid2"/>
    <dgm:cxn modelId="{C519455F-CCEC-40BA-848B-16F8B3D9710D}" srcId="{CCF19A0B-B1DD-4E27-AABF-6C925C7D754E}" destId="{2B74A6F2-FBF1-43CB-BBE2-C43888621BA0}" srcOrd="2" destOrd="0" parTransId="{38FB2D15-A4C0-4143-A2C8-A744D7BFFF60}" sibTransId="{E3B7A8F2-C22B-4AB8-BC4C-08F683897634}"/>
    <dgm:cxn modelId="{1384E962-F300-4F5C-8B1D-C16569AA7BD7}" srcId="{CCF19A0B-B1DD-4E27-AABF-6C925C7D754E}" destId="{05667C70-6EBC-4197-B474-8F74178D45FE}" srcOrd="3" destOrd="0" parTransId="{B059D8EA-0D7A-4733-A6E5-A6F34A5EF58D}" sibTransId="{FF88C213-9036-4F70-987D-3F78C3813996}"/>
    <dgm:cxn modelId="{14A75252-F00D-4BBE-A71E-54B1CC1D89FB}" srcId="{CCF19A0B-B1DD-4E27-AABF-6C925C7D754E}" destId="{132FE8FA-97B8-4D1A-9E17-EF1E869486C7}" srcOrd="1" destOrd="0" parTransId="{8FEC20E7-C732-4CFE-AF1C-BB9277298EBE}" sibTransId="{DB340749-F3C0-4AD5-AB02-AD8F72CA0A34}"/>
    <dgm:cxn modelId="{96AF288A-D8C1-4720-9BE3-81A9EC6FCC4F}" type="presOf" srcId="{132FE8FA-97B8-4D1A-9E17-EF1E869486C7}" destId="{33D54795-7DCC-467A-8B50-CB35D20F8049}" srcOrd="0" destOrd="0" presId="urn:microsoft.com/office/officeart/2005/8/layout/pyramid2"/>
    <dgm:cxn modelId="{2EC0168C-BD71-4370-BC2C-9040B8A21E8A}" type="presOf" srcId="{A7179FCE-34EA-4618-8DEC-A6BC26E19F32}" destId="{35715D06-E700-4FEC-B798-7A01F2451CEA}" srcOrd="0" destOrd="0" presId="urn:microsoft.com/office/officeart/2005/8/layout/pyramid2"/>
    <dgm:cxn modelId="{B8839BAB-B85B-45BE-A72C-B265777ED1A1}" type="presOf" srcId="{05667C70-6EBC-4197-B474-8F74178D45FE}" destId="{73B62898-3652-4958-BD7A-71CA2E14503F}" srcOrd="0" destOrd="0" presId="urn:microsoft.com/office/officeart/2005/8/layout/pyramid2"/>
    <dgm:cxn modelId="{CD026EE0-6844-438A-82FA-4178E7BE2C67}" type="presOf" srcId="{CCF19A0B-B1DD-4E27-AABF-6C925C7D754E}" destId="{A25622BF-4E93-4337-A0BE-03118B540564}" srcOrd="0" destOrd="0" presId="urn:microsoft.com/office/officeart/2005/8/layout/pyramid2"/>
    <dgm:cxn modelId="{5120AFE5-00D7-46CB-BBCB-22340F40248E}" srcId="{CCF19A0B-B1DD-4E27-AABF-6C925C7D754E}" destId="{A7179FCE-34EA-4618-8DEC-A6BC26E19F32}" srcOrd="0" destOrd="0" parTransId="{8962E841-6B43-470D-865F-E2C308C3512D}" sibTransId="{3CF1D3E0-A5BF-4ABC-9681-AE0BA7124F93}"/>
    <dgm:cxn modelId="{2E735E8B-B708-4E37-B7D3-F63F3C043618}" type="presParOf" srcId="{A25622BF-4E93-4337-A0BE-03118B540564}" destId="{7FB7BA6C-0F10-469A-B890-A6602FBDF2E5}" srcOrd="0" destOrd="0" presId="urn:microsoft.com/office/officeart/2005/8/layout/pyramid2"/>
    <dgm:cxn modelId="{68CF46AF-D2EA-4412-B58D-CB128EB49AEB}" type="presParOf" srcId="{A25622BF-4E93-4337-A0BE-03118B540564}" destId="{860BC588-50C2-4123-90EC-6A0545A58F5F}" srcOrd="1" destOrd="0" presId="urn:microsoft.com/office/officeart/2005/8/layout/pyramid2"/>
    <dgm:cxn modelId="{D97785BE-504C-4E48-BC3C-4DDEFD520BFA}" type="presParOf" srcId="{860BC588-50C2-4123-90EC-6A0545A58F5F}" destId="{35715D06-E700-4FEC-B798-7A01F2451CEA}" srcOrd="0" destOrd="0" presId="urn:microsoft.com/office/officeart/2005/8/layout/pyramid2"/>
    <dgm:cxn modelId="{C1BFED7A-6A3F-4AF5-9075-B2B95FCAA314}" type="presParOf" srcId="{860BC588-50C2-4123-90EC-6A0545A58F5F}" destId="{666BC367-D07B-4506-BE93-58EC66AD5456}" srcOrd="1" destOrd="0" presId="urn:microsoft.com/office/officeart/2005/8/layout/pyramid2"/>
    <dgm:cxn modelId="{C8332404-F47F-4D48-9EA4-3222DBB60DF0}" type="presParOf" srcId="{860BC588-50C2-4123-90EC-6A0545A58F5F}" destId="{33D54795-7DCC-467A-8B50-CB35D20F8049}" srcOrd="2" destOrd="0" presId="urn:microsoft.com/office/officeart/2005/8/layout/pyramid2"/>
    <dgm:cxn modelId="{BEB7975F-2272-44EC-929D-39FD4A58A2B9}" type="presParOf" srcId="{860BC588-50C2-4123-90EC-6A0545A58F5F}" destId="{D0486487-EA94-48E8-9537-A0F3847496AF}" srcOrd="3" destOrd="0" presId="urn:microsoft.com/office/officeart/2005/8/layout/pyramid2"/>
    <dgm:cxn modelId="{DBDC29CC-2738-44C1-8EEC-9F1FB60CC3AF}" type="presParOf" srcId="{860BC588-50C2-4123-90EC-6A0545A58F5F}" destId="{14232A62-0BB5-455C-8C2F-C486F44E8FB0}" srcOrd="4" destOrd="0" presId="urn:microsoft.com/office/officeart/2005/8/layout/pyramid2"/>
    <dgm:cxn modelId="{1DA4825C-34B7-460F-8414-192B08BA0E0A}" type="presParOf" srcId="{860BC588-50C2-4123-90EC-6A0545A58F5F}" destId="{4FE9C20F-0E3C-43D8-B48E-F4E4AF87CEDA}" srcOrd="5" destOrd="0" presId="urn:microsoft.com/office/officeart/2005/8/layout/pyramid2"/>
    <dgm:cxn modelId="{75FBC627-25DF-4EE5-9BA9-1AE80EDA6AEA}" type="presParOf" srcId="{860BC588-50C2-4123-90EC-6A0545A58F5F}" destId="{73B62898-3652-4958-BD7A-71CA2E14503F}" srcOrd="6" destOrd="0" presId="urn:microsoft.com/office/officeart/2005/8/layout/pyramid2"/>
    <dgm:cxn modelId="{CC4C9F8C-412C-4D9C-A877-4CE1581CAF75}" type="presParOf" srcId="{860BC588-50C2-4123-90EC-6A0545A58F5F}" destId="{B8BEAC6B-BF60-4CE6-AD7C-416BD9187C43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D738E8-9914-4BF8-9C2C-7E50C3637614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51279AD-3F05-4614-B843-169B704D5BE7}">
      <dgm:prSet phldrT="[Text]"/>
      <dgm:spPr/>
      <dgm:t>
        <a:bodyPr/>
        <a:lstStyle/>
        <a:p>
          <a:r>
            <a:rPr lang="en-IN" dirty="0"/>
            <a:t>Data Collection</a:t>
          </a:r>
        </a:p>
      </dgm:t>
    </dgm:pt>
    <dgm:pt modelId="{B847B6BE-608C-4016-A875-6F71BC07DEF1}" type="parTrans" cxnId="{AB425F14-26D5-4888-A3C2-9E052172F0AC}">
      <dgm:prSet/>
      <dgm:spPr/>
      <dgm:t>
        <a:bodyPr/>
        <a:lstStyle/>
        <a:p>
          <a:endParaRPr lang="en-IN"/>
        </a:p>
      </dgm:t>
    </dgm:pt>
    <dgm:pt modelId="{93C08B36-8C7B-413B-B64C-312E55E325E3}" type="sibTrans" cxnId="{AB425F14-26D5-4888-A3C2-9E052172F0AC}">
      <dgm:prSet/>
      <dgm:spPr/>
      <dgm:t>
        <a:bodyPr/>
        <a:lstStyle/>
        <a:p>
          <a:endParaRPr lang="en-IN"/>
        </a:p>
      </dgm:t>
    </dgm:pt>
    <dgm:pt modelId="{F7E1A6C5-3624-4B4E-87C2-F1BFB76E4497}">
      <dgm:prSet phldrT="[Text]"/>
      <dgm:spPr/>
      <dgm:t>
        <a:bodyPr/>
        <a:lstStyle/>
        <a:p>
          <a:r>
            <a:rPr lang="en-IN" dirty="0"/>
            <a:t>Understanding the Data</a:t>
          </a:r>
        </a:p>
      </dgm:t>
    </dgm:pt>
    <dgm:pt modelId="{301E38A5-9874-465F-862D-A12E37A3F08C}" type="parTrans" cxnId="{CF57E0D0-D6CE-4604-A02C-2C65541699F9}">
      <dgm:prSet/>
      <dgm:spPr/>
      <dgm:t>
        <a:bodyPr/>
        <a:lstStyle/>
        <a:p>
          <a:endParaRPr lang="en-IN"/>
        </a:p>
      </dgm:t>
    </dgm:pt>
    <dgm:pt modelId="{6FAA0979-BA2B-4AB6-AB28-559848079E86}" type="sibTrans" cxnId="{CF57E0D0-D6CE-4604-A02C-2C65541699F9}">
      <dgm:prSet/>
      <dgm:spPr/>
      <dgm:t>
        <a:bodyPr/>
        <a:lstStyle/>
        <a:p>
          <a:endParaRPr lang="en-IN"/>
        </a:p>
      </dgm:t>
    </dgm:pt>
    <dgm:pt modelId="{F18E3C24-947E-4340-B7CC-40C70F101778}">
      <dgm:prSet phldrT="[Text]"/>
      <dgm:spPr/>
      <dgm:t>
        <a:bodyPr/>
        <a:lstStyle/>
        <a:p>
          <a:r>
            <a:rPr lang="en-IN" dirty="0"/>
            <a:t>Data Cleaning</a:t>
          </a:r>
        </a:p>
        <a:p>
          <a:r>
            <a:rPr lang="en-IN" dirty="0"/>
            <a:t>&amp; EDA</a:t>
          </a:r>
        </a:p>
      </dgm:t>
    </dgm:pt>
    <dgm:pt modelId="{C3C8D696-CC29-4C0C-95AA-DAB175195E05}" type="parTrans" cxnId="{B849897B-A26E-4B6E-BE49-D5631FFF2865}">
      <dgm:prSet/>
      <dgm:spPr/>
      <dgm:t>
        <a:bodyPr/>
        <a:lstStyle/>
        <a:p>
          <a:endParaRPr lang="en-IN"/>
        </a:p>
      </dgm:t>
    </dgm:pt>
    <dgm:pt modelId="{885B56B4-D33C-479A-AA2A-377A064479FA}" type="sibTrans" cxnId="{B849897B-A26E-4B6E-BE49-D5631FFF2865}">
      <dgm:prSet/>
      <dgm:spPr/>
      <dgm:t>
        <a:bodyPr/>
        <a:lstStyle/>
        <a:p>
          <a:endParaRPr lang="en-IN"/>
        </a:p>
      </dgm:t>
    </dgm:pt>
    <dgm:pt modelId="{4D4C307C-16EE-4F6C-8485-171E15E83FA7}">
      <dgm:prSet phldrT="[Text]"/>
      <dgm:spPr/>
      <dgm:t>
        <a:bodyPr/>
        <a:lstStyle/>
        <a:p>
          <a:r>
            <a:rPr lang="en-IN" dirty="0" err="1"/>
            <a:t>Analyzing</a:t>
          </a:r>
          <a:r>
            <a:rPr lang="en-IN" dirty="0"/>
            <a:t> the Data</a:t>
          </a:r>
        </a:p>
      </dgm:t>
    </dgm:pt>
    <dgm:pt modelId="{B73A6449-0D0A-457B-8F0D-7729AA3593DF}" type="parTrans" cxnId="{9CFE637C-6F3B-498F-B278-D7ACAD2D55D3}">
      <dgm:prSet/>
      <dgm:spPr/>
      <dgm:t>
        <a:bodyPr/>
        <a:lstStyle/>
        <a:p>
          <a:endParaRPr lang="en-IN"/>
        </a:p>
      </dgm:t>
    </dgm:pt>
    <dgm:pt modelId="{A5386018-AF29-4631-A1C7-AD8F2870AC24}" type="sibTrans" cxnId="{9CFE637C-6F3B-498F-B278-D7ACAD2D55D3}">
      <dgm:prSet/>
      <dgm:spPr/>
      <dgm:t>
        <a:bodyPr/>
        <a:lstStyle/>
        <a:p>
          <a:endParaRPr lang="en-IN"/>
        </a:p>
      </dgm:t>
    </dgm:pt>
    <dgm:pt modelId="{0EB15CFA-4420-4D6E-8879-018FDA658C48}">
      <dgm:prSet phldrT="[Text]"/>
      <dgm:spPr/>
      <dgm:t>
        <a:bodyPr/>
        <a:lstStyle/>
        <a:p>
          <a:r>
            <a:rPr lang="en-IN" dirty="0"/>
            <a:t>Sharing Findings</a:t>
          </a:r>
        </a:p>
      </dgm:t>
    </dgm:pt>
    <dgm:pt modelId="{E542E394-4CE0-4263-9176-2B772D62DF5F}" type="parTrans" cxnId="{403826C8-9973-4522-8047-6F1063A2E9DD}">
      <dgm:prSet/>
      <dgm:spPr/>
      <dgm:t>
        <a:bodyPr/>
        <a:lstStyle/>
        <a:p>
          <a:endParaRPr lang="en-IN"/>
        </a:p>
      </dgm:t>
    </dgm:pt>
    <dgm:pt modelId="{685AE780-1EE5-4813-A7DC-C74755F7A72D}" type="sibTrans" cxnId="{403826C8-9973-4522-8047-6F1063A2E9DD}">
      <dgm:prSet/>
      <dgm:spPr/>
      <dgm:t>
        <a:bodyPr/>
        <a:lstStyle/>
        <a:p>
          <a:endParaRPr lang="en-IN"/>
        </a:p>
      </dgm:t>
    </dgm:pt>
    <dgm:pt modelId="{E4D7D6B8-2595-4FF4-A367-939CEA56BCF9}" type="pres">
      <dgm:prSet presAssocID="{29D738E8-9914-4BF8-9C2C-7E50C3637614}" presName="diagram" presStyleCnt="0">
        <dgm:presLayoutVars>
          <dgm:dir/>
          <dgm:resizeHandles val="exact"/>
        </dgm:presLayoutVars>
      </dgm:prSet>
      <dgm:spPr/>
    </dgm:pt>
    <dgm:pt modelId="{2FBCFF0D-68B8-45A3-AF97-5C0B103DA0AA}" type="pres">
      <dgm:prSet presAssocID="{651279AD-3F05-4614-B843-169B704D5BE7}" presName="node" presStyleLbl="node1" presStyleIdx="0" presStyleCnt="5">
        <dgm:presLayoutVars>
          <dgm:bulletEnabled val="1"/>
        </dgm:presLayoutVars>
      </dgm:prSet>
      <dgm:spPr/>
    </dgm:pt>
    <dgm:pt modelId="{8C6FD33E-893B-4488-8AC0-E1FD94D8BFCB}" type="pres">
      <dgm:prSet presAssocID="{93C08B36-8C7B-413B-B64C-312E55E325E3}" presName="sibTrans" presStyleLbl="sibTrans2D1" presStyleIdx="0" presStyleCnt="4"/>
      <dgm:spPr/>
    </dgm:pt>
    <dgm:pt modelId="{464B7EC4-69A1-43D1-9D4F-0B6A7799427C}" type="pres">
      <dgm:prSet presAssocID="{93C08B36-8C7B-413B-B64C-312E55E325E3}" presName="connectorText" presStyleLbl="sibTrans2D1" presStyleIdx="0" presStyleCnt="4"/>
      <dgm:spPr/>
    </dgm:pt>
    <dgm:pt modelId="{8009F35F-61AC-4A4F-8FD4-475CF2C23FE1}" type="pres">
      <dgm:prSet presAssocID="{F7E1A6C5-3624-4B4E-87C2-F1BFB76E4497}" presName="node" presStyleLbl="node1" presStyleIdx="1" presStyleCnt="5">
        <dgm:presLayoutVars>
          <dgm:bulletEnabled val="1"/>
        </dgm:presLayoutVars>
      </dgm:prSet>
      <dgm:spPr/>
    </dgm:pt>
    <dgm:pt modelId="{CDF84246-E28F-4C74-84D8-6E93DF1EDA4C}" type="pres">
      <dgm:prSet presAssocID="{6FAA0979-BA2B-4AB6-AB28-559848079E86}" presName="sibTrans" presStyleLbl="sibTrans2D1" presStyleIdx="1" presStyleCnt="4"/>
      <dgm:spPr/>
    </dgm:pt>
    <dgm:pt modelId="{A7BB531C-42AE-4813-AF0B-652522BF713D}" type="pres">
      <dgm:prSet presAssocID="{6FAA0979-BA2B-4AB6-AB28-559848079E86}" presName="connectorText" presStyleLbl="sibTrans2D1" presStyleIdx="1" presStyleCnt="4"/>
      <dgm:spPr/>
    </dgm:pt>
    <dgm:pt modelId="{E7544788-FF5C-4083-9E65-145C1341A3E0}" type="pres">
      <dgm:prSet presAssocID="{F18E3C24-947E-4340-B7CC-40C70F101778}" presName="node" presStyleLbl="node1" presStyleIdx="2" presStyleCnt="5">
        <dgm:presLayoutVars>
          <dgm:bulletEnabled val="1"/>
        </dgm:presLayoutVars>
      </dgm:prSet>
      <dgm:spPr/>
    </dgm:pt>
    <dgm:pt modelId="{673E8559-EF57-4BEB-8595-7A870F8178D2}" type="pres">
      <dgm:prSet presAssocID="{885B56B4-D33C-479A-AA2A-377A064479FA}" presName="sibTrans" presStyleLbl="sibTrans2D1" presStyleIdx="2" presStyleCnt="4"/>
      <dgm:spPr/>
    </dgm:pt>
    <dgm:pt modelId="{60481434-62E3-4F28-A412-D104EDE1DA3B}" type="pres">
      <dgm:prSet presAssocID="{885B56B4-D33C-479A-AA2A-377A064479FA}" presName="connectorText" presStyleLbl="sibTrans2D1" presStyleIdx="2" presStyleCnt="4"/>
      <dgm:spPr/>
    </dgm:pt>
    <dgm:pt modelId="{C77548F8-55E9-4EFA-B17D-B6F9FF85FD7A}" type="pres">
      <dgm:prSet presAssocID="{4D4C307C-16EE-4F6C-8485-171E15E83FA7}" presName="node" presStyleLbl="node1" presStyleIdx="3" presStyleCnt="5">
        <dgm:presLayoutVars>
          <dgm:bulletEnabled val="1"/>
        </dgm:presLayoutVars>
      </dgm:prSet>
      <dgm:spPr/>
    </dgm:pt>
    <dgm:pt modelId="{C3AD807B-C14B-4817-AD70-97E6BC05EAFA}" type="pres">
      <dgm:prSet presAssocID="{A5386018-AF29-4631-A1C7-AD8F2870AC24}" presName="sibTrans" presStyleLbl="sibTrans2D1" presStyleIdx="3" presStyleCnt="4"/>
      <dgm:spPr/>
    </dgm:pt>
    <dgm:pt modelId="{891A889C-4914-4553-9D9C-338D41907562}" type="pres">
      <dgm:prSet presAssocID="{A5386018-AF29-4631-A1C7-AD8F2870AC24}" presName="connectorText" presStyleLbl="sibTrans2D1" presStyleIdx="3" presStyleCnt="4"/>
      <dgm:spPr/>
    </dgm:pt>
    <dgm:pt modelId="{AA08F7BD-3AF6-4576-9735-9AE443654031}" type="pres">
      <dgm:prSet presAssocID="{0EB15CFA-4420-4D6E-8879-018FDA658C48}" presName="node" presStyleLbl="node1" presStyleIdx="4" presStyleCnt="5">
        <dgm:presLayoutVars>
          <dgm:bulletEnabled val="1"/>
        </dgm:presLayoutVars>
      </dgm:prSet>
      <dgm:spPr/>
    </dgm:pt>
  </dgm:ptLst>
  <dgm:cxnLst>
    <dgm:cxn modelId="{3D7C630E-A16C-43E6-B099-F8830A16660E}" type="presOf" srcId="{651279AD-3F05-4614-B843-169B704D5BE7}" destId="{2FBCFF0D-68B8-45A3-AF97-5C0B103DA0AA}" srcOrd="0" destOrd="0" presId="urn:microsoft.com/office/officeart/2005/8/layout/process5"/>
    <dgm:cxn modelId="{AB425F14-26D5-4888-A3C2-9E052172F0AC}" srcId="{29D738E8-9914-4BF8-9C2C-7E50C3637614}" destId="{651279AD-3F05-4614-B843-169B704D5BE7}" srcOrd="0" destOrd="0" parTransId="{B847B6BE-608C-4016-A875-6F71BC07DEF1}" sibTransId="{93C08B36-8C7B-413B-B64C-312E55E325E3}"/>
    <dgm:cxn modelId="{33F34C2F-739C-4666-A572-D5E90A95C6BF}" type="presOf" srcId="{A5386018-AF29-4631-A1C7-AD8F2870AC24}" destId="{891A889C-4914-4553-9D9C-338D41907562}" srcOrd="1" destOrd="0" presId="urn:microsoft.com/office/officeart/2005/8/layout/process5"/>
    <dgm:cxn modelId="{E8E72D31-CF48-4B66-9B03-C9C98A834325}" type="presOf" srcId="{93C08B36-8C7B-413B-B64C-312E55E325E3}" destId="{8C6FD33E-893B-4488-8AC0-E1FD94D8BFCB}" srcOrd="0" destOrd="0" presId="urn:microsoft.com/office/officeart/2005/8/layout/process5"/>
    <dgm:cxn modelId="{83AFEE46-26D0-4BE8-AD39-EA560D3CFC26}" type="presOf" srcId="{885B56B4-D33C-479A-AA2A-377A064479FA}" destId="{673E8559-EF57-4BEB-8595-7A870F8178D2}" srcOrd="0" destOrd="0" presId="urn:microsoft.com/office/officeart/2005/8/layout/process5"/>
    <dgm:cxn modelId="{51F03168-D2CB-43F9-A19D-E17914F516B2}" type="presOf" srcId="{6FAA0979-BA2B-4AB6-AB28-559848079E86}" destId="{CDF84246-E28F-4C74-84D8-6E93DF1EDA4C}" srcOrd="0" destOrd="0" presId="urn:microsoft.com/office/officeart/2005/8/layout/process5"/>
    <dgm:cxn modelId="{A4063D6A-8ACD-4976-B1BB-68C8658C3516}" type="presOf" srcId="{29D738E8-9914-4BF8-9C2C-7E50C3637614}" destId="{E4D7D6B8-2595-4FF4-A367-939CEA56BCF9}" srcOrd="0" destOrd="0" presId="urn:microsoft.com/office/officeart/2005/8/layout/process5"/>
    <dgm:cxn modelId="{0F951D54-4A15-4B87-B175-748BF328ACD3}" type="presOf" srcId="{F7E1A6C5-3624-4B4E-87C2-F1BFB76E4497}" destId="{8009F35F-61AC-4A4F-8FD4-475CF2C23FE1}" srcOrd="0" destOrd="0" presId="urn:microsoft.com/office/officeart/2005/8/layout/process5"/>
    <dgm:cxn modelId="{9C502378-7668-4988-B23B-0AE287A88A97}" type="presOf" srcId="{0EB15CFA-4420-4D6E-8879-018FDA658C48}" destId="{AA08F7BD-3AF6-4576-9735-9AE443654031}" srcOrd="0" destOrd="0" presId="urn:microsoft.com/office/officeart/2005/8/layout/process5"/>
    <dgm:cxn modelId="{BB879F78-83A7-415D-B56B-BA52ACAA161D}" type="presOf" srcId="{885B56B4-D33C-479A-AA2A-377A064479FA}" destId="{60481434-62E3-4F28-A412-D104EDE1DA3B}" srcOrd="1" destOrd="0" presId="urn:microsoft.com/office/officeart/2005/8/layout/process5"/>
    <dgm:cxn modelId="{B849897B-A26E-4B6E-BE49-D5631FFF2865}" srcId="{29D738E8-9914-4BF8-9C2C-7E50C3637614}" destId="{F18E3C24-947E-4340-B7CC-40C70F101778}" srcOrd="2" destOrd="0" parTransId="{C3C8D696-CC29-4C0C-95AA-DAB175195E05}" sibTransId="{885B56B4-D33C-479A-AA2A-377A064479FA}"/>
    <dgm:cxn modelId="{9CFE637C-6F3B-498F-B278-D7ACAD2D55D3}" srcId="{29D738E8-9914-4BF8-9C2C-7E50C3637614}" destId="{4D4C307C-16EE-4F6C-8485-171E15E83FA7}" srcOrd="3" destOrd="0" parTransId="{B73A6449-0D0A-457B-8F0D-7729AA3593DF}" sibTransId="{A5386018-AF29-4631-A1C7-AD8F2870AC24}"/>
    <dgm:cxn modelId="{D86FF883-1ADE-4ADF-B033-933EFEC90EDD}" type="presOf" srcId="{6FAA0979-BA2B-4AB6-AB28-559848079E86}" destId="{A7BB531C-42AE-4813-AF0B-652522BF713D}" srcOrd="1" destOrd="0" presId="urn:microsoft.com/office/officeart/2005/8/layout/process5"/>
    <dgm:cxn modelId="{0C380185-4C23-433E-8A7D-B25928C6BA7C}" type="presOf" srcId="{F18E3C24-947E-4340-B7CC-40C70F101778}" destId="{E7544788-FF5C-4083-9E65-145C1341A3E0}" srcOrd="0" destOrd="0" presId="urn:microsoft.com/office/officeart/2005/8/layout/process5"/>
    <dgm:cxn modelId="{799A669B-B86F-4520-91AA-707BE9A9059F}" type="presOf" srcId="{93C08B36-8C7B-413B-B64C-312E55E325E3}" destId="{464B7EC4-69A1-43D1-9D4F-0B6A7799427C}" srcOrd="1" destOrd="0" presId="urn:microsoft.com/office/officeart/2005/8/layout/process5"/>
    <dgm:cxn modelId="{2A6FB0B5-CE5F-4FD1-A3F3-B7007C4F61D6}" type="presOf" srcId="{A5386018-AF29-4631-A1C7-AD8F2870AC24}" destId="{C3AD807B-C14B-4817-AD70-97E6BC05EAFA}" srcOrd="0" destOrd="0" presId="urn:microsoft.com/office/officeart/2005/8/layout/process5"/>
    <dgm:cxn modelId="{403826C8-9973-4522-8047-6F1063A2E9DD}" srcId="{29D738E8-9914-4BF8-9C2C-7E50C3637614}" destId="{0EB15CFA-4420-4D6E-8879-018FDA658C48}" srcOrd="4" destOrd="0" parTransId="{E542E394-4CE0-4263-9176-2B772D62DF5F}" sibTransId="{685AE780-1EE5-4813-A7DC-C74755F7A72D}"/>
    <dgm:cxn modelId="{653EE3C8-517B-4A1C-9ABD-BE2A5CF508EB}" type="presOf" srcId="{4D4C307C-16EE-4F6C-8485-171E15E83FA7}" destId="{C77548F8-55E9-4EFA-B17D-B6F9FF85FD7A}" srcOrd="0" destOrd="0" presId="urn:microsoft.com/office/officeart/2005/8/layout/process5"/>
    <dgm:cxn modelId="{CF57E0D0-D6CE-4604-A02C-2C65541699F9}" srcId="{29D738E8-9914-4BF8-9C2C-7E50C3637614}" destId="{F7E1A6C5-3624-4B4E-87C2-F1BFB76E4497}" srcOrd="1" destOrd="0" parTransId="{301E38A5-9874-465F-862D-A12E37A3F08C}" sibTransId="{6FAA0979-BA2B-4AB6-AB28-559848079E86}"/>
    <dgm:cxn modelId="{157FA145-59D9-4D0A-AB64-CE8EF40A60EF}" type="presParOf" srcId="{E4D7D6B8-2595-4FF4-A367-939CEA56BCF9}" destId="{2FBCFF0D-68B8-45A3-AF97-5C0B103DA0AA}" srcOrd="0" destOrd="0" presId="urn:microsoft.com/office/officeart/2005/8/layout/process5"/>
    <dgm:cxn modelId="{3750FBCE-E23E-4D2E-9499-882A5FAC1D94}" type="presParOf" srcId="{E4D7D6B8-2595-4FF4-A367-939CEA56BCF9}" destId="{8C6FD33E-893B-4488-8AC0-E1FD94D8BFCB}" srcOrd="1" destOrd="0" presId="urn:microsoft.com/office/officeart/2005/8/layout/process5"/>
    <dgm:cxn modelId="{94DD3F8B-FBBC-4D97-A7D8-F7F6F442EC35}" type="presParOf" srcId="{8C6FD33E-893B-4488-8AC0-E1FD94D8BFCB}" destId="{464B7EC4-69A1-43D1-9D4F-0B6A7799427C}" srcOrd="0" destOrd="0" presId="urn:microsoft.com/office/officeart/2005/8/layout/process5"/>
    <dgm:cxn modelId="{AB72880C-6EDF-4AAE-9047-632CAB2F5688}" type="presParOf" srcId="{E4D7D6B8-2595-4FF4-A367-939CEA56BCF9}" destId="{8009F35F-61AC-4A4F-8FD4-475CF2C23FE1}" srcOrd="2" destOrd="0" presId="urn:microsoft.com/office/officeart/2005/8/layout/process5"/>
    <dgm:cxn modelId="{61EB01E9-1F12-41B2-8B48-B14DA4060963}" type="presParOf" srcId="{E4D7D6B8-2595-4FF4-A367-939CEA56BCF9}" destId="{CDF84246-E28F-4C74-84D8-6E93DF1EDA4C}" srcOrd="3" destOrd="0" presId="urn:microsoft.com/office/officeart/2005/8/layout/process5"/>
    <dgm:cxn modelId="{902E56F9-9B47-4160-AF55-56C85025A634}" type="presParOf" srcId="{CDF84246-E28F-4C74-84D8-6E93DF1EDA4C}" destId="{A7BB531C-42AE-4813-AF0B-652522BF713D}" srcOrd="0" destOrd="0" presId="urn:microsoft.com/office/officeart/2005/8/layout/process5"/>
    <dgm:cxn modelId="{894FD6BD-6E5F-4884-9D5D-DBACB040A290}" type="presParOf" srcId="{E4D7D6B8-2595-4FF4-A367-939CEA56BCF9}" destId="{E7544788-FF5C-4083-9E65-145C1341A3E0}" srcOrd="4" destOrd="0" presId="urn:microsoft.com/office/officeart/2005/8/layout/process5"/>
    <dgm:cxn modelId="{F12F2999-95F8-4D33-B1E3-B50700DA24A4}" type="presParOf" srcId="{E4D7D6B8-2595-4FF4-A367-939CEA56BCF9}" destId="{673E8559-EF57-4BEB-8595-7A870F8178D2}" srcOrd="5" destOrd="0" presId="urn:microsoft.com/office/officeart/2005/8/layout/process5"/>
    <dgm:cxn modelId="{FC6864C4-712A-4DA5-A170-A3B4B047C579}" type="presParOf" srcId="{673E8559-EF57-4BEB-8595-7A870F8178D2}" destId="{60481434-62E3-4F28-A412-D104EDE1DA3B}" srcOrd="0" destOrd="0" presId="urn:microsoft.com/office/officeart/2005/8/layout/process5"/>
    <dgm:cxn modelId="{62E0D670-5719-4794-8DB2-4F8F24DA2B7E}" type="presParOf" srcId="{E4D7D6B8-2595-4FF4-A367-939CEA56BCF9}" destId="{C77548F8-55E9-4EFA-B17D-B6F9FF85FD7A}" srcOrd="6" destOrd="0" presId="urn:microsoft.com/office/officeart/2005/8/layout/process5"/>
    <dgm:cxn modelId="{B96BF745-CDE7-4767-B97C-39F5EE8FC79A}" type="presParOf" srcId="{E4D7D6B8-2595-4FF4-A367-939CEA56BCF9}" destId="{C3AD807B-C14B-4817-AD70-97E6BC05EAFA}" srcOrd="7" destOrd="0" presId="urn:microsoft.com/office/officeart/2005/8/layout/process5"/>
    <dgm:cxn modelId="{F1A773E3-74FC-4A49-8DE6-EAFECC17655C}" type="presParOf" srcId="{C3AD807B-C14B-4817-AD70-97E6BC05EAFA}" destId="{891A889C-4914-4553-9D9C-338D41907562}" srcOrd="0" destOrd="0" presId="urn:microsoft.com/office/officeart/2005/8/layout/process5"/>
    <dgm:cxn modelId="{FD07FE5D-C774-4846-A321-FEE758E95855}" type="presParOf" srcId="{E4D7D6B8-2595-4FF4-A367-939CEA56BCF9}" destId="{AA08F7BD-3AF6-4576-9735-9AE443654031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B7BA6C-0F10-469A-B890-A6602FBDF2E5}">
      <dsp:nvSpPr>
        <dsp:cNvPr id="0" name=""/>
        <dsp:cNvSpPr/>
      </dsp:nvSpPr>
      <dsp:spPr>
        <a:xfrm>
          <a:off x="1572609" y="0"/>
          <a:ext cx="5307724" cy="5307724"/>
        </a:xfrm>
        <a:prstGeom prst="triangl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715D06-E700-4FEC-B798-7A01F2451CEA}">
      <dsp:nvSpPr>
        <dsp:cNvPr id="0" name=""/>
        <dsp:cNvSpPr/>
      </dsp:nvSpPr>
      <dsp:spPr>
        <a:xfrm>
          <a:off x="4226471" y="531290"/>
          <a:ext cx="3450020" cy="94336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Project Overview</a:t>
          </a:r>
        </a:p>
      </dsp:txBody>
      <dsp:txXfrm>
        <a:off x="4272522" y="577341"/>
        <a:ext cx="3357918" cy="851263"/>
      </dsp:txXfrm>
    </dsp:sp>
    <dsp:sp modelId="{33D54795-7DCC-467A-8B50-CB35D20F8049}">
      <dsp:nvSpPr>
        <dsp:cNvPr id="0" name=""/>
        <dsp:cNvSpPr/>
      </dsp:nvSpPr>
      <dsp:spPr>
        <a:xfrm>
          <a:off x="4226471" y="1592576"/>
          <a:ext cx="3450020" cy="94336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Team Process</a:t>
          </a:r>
        </a:p>
      </dsp:txBody>
      <dsp:txXfrm>
        <a:off x="4272522" y="1638627"/>
        <a:ext cx="3357918" cy="851263"/>
      </dsp:txXfrm>
    </dsp:sp>
    <dsp:sp modelId="{14232A62-0BB5-455C-8C2F-C486F44E8FB0}">
      <dsp:nvSpPr>
        <dsp:cNvPr id="0" name=""/>
        <dsp:cNvSpPr/>
      </dsp:nvSpPr>
      <dsp:spPr>
        <a:xfrm>
          <a:off x="4226471" y="2653862"/>
          <a:ext cx="3450020" cy="94336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Insights</a:t>
          </a:r>
        </a:p>
      </dsp:txBody>
      <dsp:txXfrm>
        <a:off x="4272522" y="2699913"/>
        <a:ext cx="3357918" cy="851263"/>
      </dsp:txXfrm>
    </dsp:sp>
    <dsp:sp modelId="{73B62898-3652-4958-BD7A-71CA2E14503F}">
      <dsp:nvSpPr>
        <dsp:cNvPr id="0" name=""/>
        <dsp:cNvSpPr/>
      </dsp:nvSpPr>
      <dsp:spPr>
        <a:xfrm>
          <a:off x="4226471" y="3715147"/>
          <a:ext cx="3450020" cy="94336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Summary</a:t>
          </a:r>
        </a:p>
      </dsp:txBody>
      <dsp:txXfrm>
        <a:off x="4272522" y="3761198"/>
        <a:ext cx="3357918" cy="8512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BCFF0D-68B8-45A3-AF97-5C0B103DA0AA}">
      <dsp:nvSpPr>
        <dsp:cNvPr id="0" name=""/>
        <dsp:cNvSpPr/>
      </dsp:nvSpPr>
      <dsp:spPr>
        <a:xfrm>
          <a:off x="9976" y="606580"/>
          <a:ext cx="2981899" cy="1789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Data Collection</a:t>
          </a:r>
        </a:p>
      </dsp:txBody>
      <dsp:txXfrm>
        <a:off x="62378" y="658982"/>
        <a:ext cx="2877095" cy="1684335"/>
      </dsp:txXfrm>
    </dsp:sp>
    <dsp:sp modelId="{8C6FD33E-893B-4488-8AC0-E1FD94D8BFCB}">
      <dsp:nvSpPr>
        <dsp:cNvPr id="0" name=""/>
        <dsp:cNvSpPr/>
      </dsp:nvSpPr>
      <dsp:spPr>
        <a:xfrm>
          <a:off x="3254283" y="1131395"/>
          <a:ext cx="632162" cy="7395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/>
        </a:p>
      </dsp:txBody>
      <dsp:txXfrm>
        <a:off x="3254283" y="1279297"/>
        <a:ext cx="442513" cy="443707"/>
      </dsp:txXfrm>
    </dsp:sp>
    <dsp:sp modelId="{8009F35F-61AC-4A4F-8FD4-475CF2C23FE1}">
      <dsp:nvSpPr>
        <dsp:cNvPr id="0" name=""/>
        <dsp:cNvSpPr/>
      </dsp:nvSpPr>
      <dsp:spPr>
        <a:xfrm>
          <a:off x="4184636" y="606580"/>
          <a:ext cx="2981899" cy="1789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Understanding the Data</a:t>
          </a:r>
        </a:p>
      </dsp:txBody>
      <dsp:txXfrm>
        <a:off x="4237038" y="658982"/>
        <a:ext cx="2877095" cy="1684335"/>
      </dsp:txXfrm>
    </dsp:sp>
    <dsp:sp modelId="{CDF84246-E28F-4C74-84D8-6E93DF1EDA4C}">
      <dsp:nvSpPr>
        <dsp:cNvPr id="0" name=""/>
        <dsp:cNvSpPr/>
      </dsp:nvSpPr>
      <dsp:spPr>
        <a:xfrm>
          <a:off x="7428943" y="1131395"/>
          <a:ext cx="632162" cy="7395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/>
        </a:p>
      </dsp:txBody>
      <dsp:txXfrm>
        <a:off x="7428943" y="1279297"/>
        <a:ext cx="442513" cy="443707"/>
      </dsp:txXfrm>
    </dsp:sp>
    <dsp:sp modelId="{E7544788-FF5C-4083-9E65-145C1341A3E0}">
      <dsp:nvSpPr>
        <dsp:cNvPr id="0" name=""/>
        <dsp:cNvSpPr/>
      </dsp:nvSpPr>
      <dsp:spPr>
        <a:xfrm>
          <a:off x="8359295" y="606580"/>
          <a:ext cx="2981899" cy="1789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Data Cleaning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&amp; EDA</a:t>
          </a:r>
        </a:p>
      </dsp:txBody>
      <dsp:txXfrm>
        <a:off x="8411697" y="658982"/>
        <a:ext cx="2877095" cy="1684335"/>
      </dsp:txXfrm>
    </dsp:sp>
    <dsp:sp modelId="{673E8559-EF57-4BEB-8595-7A870F8178D2}">
      <dsp:nvSpPr>
        <dsp:cNvPr id="0" name=""/>
        <dsp:cNvSpPr/>
      </dsp:nvSpPr>
      <dsp:spPr>
        <a:xfrm rot="5400000">
          <a:off x="9534164" y="2604453"/>
          <a:ext cx="632162" cy="7395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/>
        </a:p>
      </dsp:txBody>
      <dsp:txXfrm rot="-5400000">
        <a:off x="9628392" y="2658128"/>
        <a:ext cx="443707" cy="442513"/>
      </dsp:txXfrm>
    </dsp:sp>
    <dsp:sp modelId="{C77548F8-55E9-4EFA-B17D-B6F9FF85FD7A}">
      <dsp:nvSpPr>
        <dsp:cNvPr id="0" name=""/>
        <dsp:cNvSpPr/>
      </dsp:nvSpPr>
      <dsp:spPr>
        <a:xfrm>
          <a:off x="8359295" y="3588480"/>
          <a:ext cx="2981899" cy="1789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 err="1"/>
            <a:t>Analyzing</a:t>
          </a:r>
          <a:r>
            <a:rPr lang="en-IN" sz="3300" kern="1200" dirty="0"/>
            <a:t> the Data</a:t>
          </a:r>
        </a:p>
      </dsp:txBody>
      <dsp:txXfrm>
        <a:off x="8411697" y="3640882"/>
        <a:ext cx="2877095" cy="1684335"/>
      </dsp:txXfrm>
    </dsp:sp>
    <dsp:sp modelId="{C3AD807B-C14B-4817-AD70-97E6BC05EAFA}">
      <dsp:nvSpPr>
        <dsp:cNvPr id="0" name=""/>
        <dsp:cNvSpPr/>
      </dsp:nvSpPr>
      <dsp:spPr>
        <a:xfrm rot="10800000">
          <a:off x="7464725" y="4113294"/>
          <a:ext cx="632162" cy="7395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/>
        </a:p>
      </dsp:txBody>
      <dsp:txXfrm rot="10800000">
        <a:off x="7654374" y="4261196"/>
        <a:ext cx="442513" cy="443707"/>
      </dsp:txXfrm>
    </dsp:sp>
    <dsp:sp modelId="{AA08F7BD-3AF6-4576-9735-9AE443654031}">
      <dsp:nvSpPr>
        <dsp:cNvPr id="0" name=""/>
        <dsp:cNvSpPr/>
      </dsp:nvSpPr>
      <dsp:spPr>
        <a:xfrm>
          <a:off x="4184636" y="3588480"/>
          <a:ext cx="2981899" cy="1789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Sharing Findings</a:t>
          </a:r>
        </a:p>
      </dsp:txBody>
      <dsp:txXfrm>
        <a:off x="4237038" y="3640882"/>
        <a:ext cx="2877095" cy="16843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9/25/2024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B1F30-39B2-4CE2-8EF3-91F3179569A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18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7EFB07-C7CA-17F0-85E7-49999333B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08199"/>
            <a:ext cx="5168900" cy="4191001"/>
          </a:xfrm>
        </p:spPr>
        <p:txBody>
          <a:bodyPr anchor="b"/>
          <a:lstStyle>
            <a:lvl1pPr>
              <a:lnSpc>
                <a:spcPct val="9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6A9EB6-5085-A101-9FEC-E2BAECF313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3101" y="304799"/>
            <a:ext cx="5016499" cy="6248401"/>
          </a:xfrm>
          <a:custGeom>
            <a:avLst/>
            <a:gdLst>
              <a:gd name="connsiteX0" fmla="*/ 5016499 w 5168900"/>
              <a:gd name="connsiteY0" fmla="*/ 1447801 h 6248401"/>
              <a:gd name="connsiteX1" fmla="*/ 5016499 w 5168900"/>
              <a:gd name="connsiteY1" fmla="*/ 3124201 h 6248401"/>
              <a:gd name="connsiteX2" fmla="*/ 5168899 w 5168900"/>
              <a:gd name="connsiteY2" fmla="*/ 3124201 h 6248401"/>
              <a:gd name="connsiteX3" fmla="*/ 5168899 w 5168900"/>
              <a:gd name="connsiteY3" fmla="*/ 1447801 h 6248401"/>
              <a:gd name="connsiteX4" fmla="*/ 0 w 5168900"/>
              <a:gd name="connsiteY4" fmla="*/ 0 h 6248401"/>
              <a:gd name="connsiteX5" fmla="*/ 5168900 w 5168900"/>
              <a:gd name="connsiteY5" fmla="*/ 0 h 6248401"/>
              <a:gd name="connsiteX6" fmla="*/ 5168900 w 5168900"/>
              <a:gd name="connsiteY6" fmla="*/ 6248401 h 6248401"/>
              <a:gd name="connsiteX7" fmla="*/ 0 w 5168900"/>
              <a:gd name="connsiteY7" fmla="*/ 6248401 h 624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6248401">
                <a:moveTo>
                  <a:pt x="5016499" y="1447801"/>
                </a:moveTo>
                <a:lnTo>
                  <a:pt x="5016499" y="3124201"/>
                </a:lnTo>
                <a:lnTo>
                  <a:pt x="5168899" y="3124201"/>
                </a:lnTo>
                <a:lnTo>
                  <a:pt x="5168899" y="1447801"/>
                </a:lnTo>
                <a:close/>
                <a:moveTo>
                  <a:pt x="0" y="0"/>
                </a:moveTo>
                <a:lnTo>
                  <a:pt x="5168900" y="0"/>
                </a:lnTo>
                <a:lnTo>
                  <a:pt x="5168900" y="6248401"/>
                </a:lnTo>
                <a:lnTo>
                  <a:pt x="0" y="62484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FF9405-2D0B-2FF0-D4F5-36EAE810A7A9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87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60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B726890-73E7-1646-D800-16263260C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1979" y="322788"/>
            <a:ext cx="42854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FE0E6C1-D8F3-9607-1EF5-283A82536937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005840" y="1883664"/>
            <a:ext cx="4434840" cy="37216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683DD6FC-F6CD-AC73-F4C3-7BEE70CC334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395" y="1752600"/>
            <a:ext cx="4720706" cy="4800600"/>
          </a:xfrm>
        </p:spPr>
        <p:txBody>
          <a:bodyPr>
            <a:normAutofit/>
          </a:bodyPr>
          <a:lstStyle>
            <a:lvl1pPr marL="285750" indent="-28575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D1C344-28CE-DD56-2002-570ACC0C8BC1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1F0557-89C9-50CE-E4B0-286C4FBFE3A9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5726C3-3898-CF2F-3A91-26F7B8DABC71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2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84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4D99F21-AF19-C3B4-AF66-1C83EBC9B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C4CCE14A-15F3-BD2F-DA6C-9AE637E464B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5648"/>
            <a:ext cx="9902952" cy="4572000"/>
          </a:xfrm>
        </p:spPr>
        <p:txBody>
          <a:bodyPr>
            <a:normAutofit/>
          </a:bodyPr>
          <a:lstStyle>
            <a:lvl1pPr marL="285750" indent="-28575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477EB-BB2D-9198-DC69-51D82D51A21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A3617-DC5C-20BC-7449-C609B2112FCA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9D91BC-3775-DECE-2304-4F88B1FF89FB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60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4D99F21-AF19-C3B4-AF66-1C83EBC9B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C4CCE14A-15F3-BD2F-DA6C-9AE637E464B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5648"/>
            <a:ext cx="9902952" cy="45720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160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477EB-BB2D-9198-DC69-51D82D51A21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A3617-DC5C-20BC-7449-C609B2112FCA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9D91BC-3775-DECE-2304-4F88B1FF89FB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4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60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7066A8E-FDEA-E5CF-012E-EB9112DBF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622CF6F1-9854-0E80-1F49-869587BCDDE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5648"/>
            <a:ext cx="8531352" cy="2048256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160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D126172-FD9F-8D99-5392-6AF11DAE47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00" y="4113492"/>
            <a:ext cx="10896601" cy="2744508"/>
          </a:xfrm>
          <a:custGeom>
            <a:avLst/>
            <a:gdLst>
              <a:gd name="connsiteX0" fmla="*/ 0 w 11049001"/>
              <a:gd name="connsiteY0" fmla="*/ 0 h 2744508"/>
              <a:gd name="connsiteX1" fmla="*/ 11049001 w 11049001"/>
              <a:gd name="connsiteY1" fmla="*/ 0 h 2744508"/>
              <a:gd name="connsiteX2" fmla="*/ 11049001 w 11049001"/>
              <a:gd name="connsiteY2" fmla="*/ 2744508 h 2744508"/>
              <a:gd name="connsiteX3" fmla="*/ 0 w 11049001"/>
              <a:gd name="connsiteY3" fmla="*/ 2744508 h 2744508"/>
              <a:gd name="connsiteX4" fmla="*/ 0 w 11049001"/>
              <a:gd name="connsiteY4" fmla="*/ 2198408 h 2744508"/>
              <a:gd name="connsiteX5" fmla="*/ 152400 w 11049001"/>
              <a:gd name="connsiteY5" fmla="*/ 2198408 h 2744508"/>
              <a:gd name="connsiteX6" fmla="*/ 152400 w 11049001"/>
              <a:gd name="connsiteY6" fmla="*/ 522008 h 2744508"/>
              <a:gd name="connsiteX7" fmla="*/ 0 w 11049001"/>
              <a:gd name="connsiteY7" fmla="*/ 522008 h 2744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1" h="2744508">
                <a:moveTo>
                  <a:pt x="0" y="0"/>
                </a:moveTo>
                <a:lnTo>
                  <a:pt x="11049001" y="0"/>
                </a:lnTo>
                <a:lnTo>
                  <a:pt x="11049001" y="2744508"/>
                </a:lnTo>
                <a:lnTo>
                  <a:pt x="0" y="2744508"/>
                </a:lnTo>
                <a:lnTo>
                  <a:pt x="0" y="2198408"/>
                </a:lnTo>
                <a:lnTo>
                  <a:pt x="152400" y="2198408"/>
                </a:lnTo>
                <a:lnTo>
                  <a:pt x="152400" y="522008"/>
                </a:lnTo>
                <a:lnTo>
                  <a:pt x="0" y="52200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ysClr val="windowText" lastClr="000000"/>
                </a:solidFill>
                <a:latin typeface="Franklin Gothic Book" panose="020B050302010202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CB7384-BB68-6679-8592-1BB5371FD39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43A0DD-BC00-19DA-C1A4-0BC3AC452369}"/>
              </a:ext>
            </a:extLst>
          </p:cNvPr>
          <p:cNvSpPr/>
          <p:nvPr userDrawn="1"/>
        </p:nvSpPr>
        <p:spPr>
          <a:xfrm>
            <a:off x="0" y="46355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1D0305-426C-92A2-C779-061BAACC3ED2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9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60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34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224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0F48150-1A09-D815-78F5-C57004B7E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A0D6A9-E761-9957-391F-1175FAA5189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43000" y="1752600"/>
            <a:ext cx="99060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70FC9A-8C86-6EB5-1634-5E0A379C8A12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7F465A-1FA2-DB34-8A31-2B6957A9589C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6763DD-1C46-177C-43E1-EE1C25CF8DF8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8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60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+ Pictur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999" y="322786"/>
            <a:ext cx="5930899" cy="1608490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u="sng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6A9EB6-5085-A101-9FEC-E2BAECF313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3101" y="304799"/>
            <a:ext cx="5016499" cy="6248401"/>
          </a:xfrm>
          <a:custGeom>
            <a:avLst/>
            <a:gdLst>
              <a:gd name="connsiteX0" fmla="*/ 5016499 w 5168900"/>
              <a:gd name="connsiteY0" fmla="*/ 1447801 h 6248401"/>
              <a:gd name="connsiteX1" fmla="*/ 5016499 w 5168900"/>
              <a:gd name="connsiteY1" fmla="*/ 3124201 h 6248401"/>
              <a:gd name="connsiteX2" fmla="*/ 5168899 w 5168900"/>
              <a:gd name="connsiteY2" fmla="*/ 3124201 h 6248401"/>
              <a:gd name="connsiteX3" fmla="*/ 5168899 w 5168900"/>
              <a:gd name="connsiteY3" fmla="*/ 1447801 h 6248401"/>
              <a:gd name="connsiteX4" fmla="*/ 0 w 5168900"/>
              <a:gd name="connsiteY4" fmla="*/ 0 h 6248401"/>
              <a:gd name="connsiteX5" fmla="*/ 5168900 w 5168900"/>
              <a:gd name="connsiteY5" fmla="*/ 0 h 6248401"/>
              <a:gd name="connsiteX6" fmla="*/ 5168900 w 5168900"/>
              <a:gd name="connsiteY6" fmla="*/ 6248401 h 6248401"/>
              <a:gd name="connsiteX7" fmla="*/ 0 w 5168900"/>
              <a:gd name="connsiteY7" fmla="*/ 6248401 h 624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6248401">
                <a:moveTo>
                  <a:pt x="5016499" y="1447801"/>
                </a:moveTo>
                <a:lnTo>
                  <a:pt x="5016499" y="3124201"/>
                </a:lnTo>
                <a:lnTo>
                  <a:pt x="5168899" y="3124201"/>
                </a:lnTo>
                <a:lnTo>
                  <a:pt x="5168899" y="1447801"/>
                </a:lnTo>
                <a:close/>
                <a:moveTo>
                  <a:pt x="0" y="0"/>
                </a:moveTo>
                <a:lnTo>
                  <a:pt x="5168900" y="0"/>
                </a:lnTo>
                <a:lnTo>
                  <a:pt x="5168900" y="6248401"/>
                </a:lnTo>
                <a:lnTo>
                  <a:pt x="0" y="62484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FF9405-2D0B-2FF0-D4F5-36EAE810A7A9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B6560B0-3456-2CEA-F93D-A5F45ED0C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2108198"/>
            <a:ext cx="5168899" cy="4191001"/>
          </a:xfrm>
        </p:spPr>
        <p:txBody>
          <a:bodyPr anchor="b"/>
          <a:lstStyle>
            <a:lvl1pPr>
              <a:lnSpc>
                <a:spcPct val="9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893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 userDrawn="1">
          <p15:clr>
            <a:srgbClr val="FBAE40"/>
          </p15:clr>
        </p15:guide>
        <p15:guide id="2" pos="7440" userDrawn="1">
          <p15:clr>
            <a:srgbClr val="FBAE40"/>
          </p15:clr>
        </p15:guide>
        <p15:guide id="3" pos="240" userDrawn="1">
          <p15:clr>
            <a:srgbClr val="FBAE40"/>
          </p15:clr>
        </p15:guide>
        <p15:guide id="4" orient="horz" pos="4128" userDrawn="1">
          <p15:clr>
            <a:srgbClr val="FBAE40"/>
          </p15:clr>
        </p15:guide>
        <p15:guide id="5" pos="6960" userDrawn="1">
          <p15:clr>
            <a:srgbClr val="FBAE40"/>
          </p15:clr>
        </p15:guide>
        <p15:guide id="6" pos="720" userDrawn="1">
          <p15:clr>
            <a:srgbClr val="FBAE40"/>
          </p15:clr>
        </p15:guide>
        <p15:guide id="7" orient="horz" pos="110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FF9405-2D0B-2FF0-D4F5-36EAE810A7A9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F0AD8-E9E5-97AC-38C3-334A7F03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2108198"/>
            <a:ext cx="9906001" cy="4191001"/>
          </a:xfrm>
        </p:spPr>
        <p:txBody>
          <a:bodyPr anchor="b"/>
          <a:lstStyle>
            <a:lvl1pPr>
              <a:lnSpc>
                <a:spcPct val="9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F887EDC-CB94-E7EB-F89C-B452D65C13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22786"/>
            <a:ext cx="5930900" cy="1429814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i="0" u="sng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65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60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Pictu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74B6722-048F-A0DC-5E4E-9A0175C3A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EDAD8D20-398D-ADAC-233E-7CF491CAA4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2600"/>
            <a:ext cx="4248979" cy="4470396"/>
          </a:xfrm>
        </p:spPr>
        <p:txBody>
          <a:bodyPr>
            <a:normAutofit/>
          </a:bodyPr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94E8433-1C69-82EB-6AD3-87F2E5970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1054099"/>
            <a:ext cx="5943600" cy="5168897"/>
          </a:xfrm>
          <a:custGeom>
            <a:avLst/>
            <a:gdLst>
              <a:gd name="connsiteX0" fmla="*/ 0 w 6096000"/>
              <a:gd name="connsiteY0" fmla="*/ 0 h 5168897"/>
              <a:gd name="connsiteX1" fmla="*/ 6096000 w 6096000"/>
              <a:gd name="connsiteY1" fmla="*/ 0 h 5168897"/>
              <a:gd name="connsiteX2" fmla="*/ 6096000 w 6096000"/>
              <a:gd name="connsiteY2" fmla="*/ 698501 h 5168897"/>
              <a:gd name="connsiteX3" fmla="*/ 5943600 w 6096000"/>
              <a:gd name="connsiteY3" fmla="*/ 698501 h 5168897"/>
              <a:gd name="connsiteX4" fmla="*/ 5943600 w 6096000"/>
              <a:gd name="connsiteY4" fmla="*/ 2374901 h 5168897"/>
              <a:gd name="connsiteX5" fmla="*/ 6096000 w 6096000"/>
              <a:gd name="connsiteY5" fmla="*/ 2374901 h 5168897"/>
              <a:gd name="connsiteX6" fmla="*/ 6096000 w 6096000"/>
              <a:gd name="connsiteY6" fmla="*/ 5168897 h 5168897"/>
              <a:gd name="connsiteX7" fmla="*/ 0 w 6096000"/>
              <a:gd name="connsiteY7" fmla="*/ 5168897 h 516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5168897">
                <a:moveTo>
                  <a:pt x="0" y="0"/>
                </a:moveTo>
                <a:lnTo>
                  <a:pt x="6096000" y="0"/>
                </a:lnTo>
                <a:lnTo>
                  <a:pt x="6096000" y="698501"/>
                </a:lnTo>
                <a:lnTo>
                  <a:pt x="5943600" y="698501"/>
                </a:lnTo>
                <a:lnTo>
                  <a:pt x="5943600" y="2374901"/>
                </a:lnTo>
                <a:lnTo>
                  <a:pt x="6096000" y="2374901"/>
                </a:lnTo>
                <a:lnTo>
                  <a:pt x="6096000" y="5168897"/>
                </a:lnTo>
                <a:lnTo>
                  <a:pt x="0" y="51688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ysClr val="windowText" lastClr="000000"/>
                </a:solidFill>
                <a:latin typeface="Franklin Gothic Book" panose="020B050302010202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18B659-BD70-E5FE-40FB-1CB9F9AEDF31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11277D-EE37-D0E0-9B67-F04F6F014F3B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325C5B-B775-5074-F562-C35241BFD7DC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6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60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Pictur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3AC8E7-B5BE-3D01-68AB-369DE835B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108198"/>
            <a:ext cx="5168900" cy="4191001"/>
          </a:xfrm>
        </p:spPr>
        <p:txBody>
          <a:bodyPr anchor="b"/>
          <a:lstStyle>
            <a:lvl1pPr>
              <a:lnSpc>
                <a:spcPct val="9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6A9EB6-5085-A101-9FEC-E2BAECF313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3101" y="304799"/>
            <a:ext cx="5016499" cy="6248401"/>
          </a:xfrm>
          <a:custGeom>
            <a:avLst/>
            <a:gdLst>
              <a:gd name="connsiteX0" fmla="*/ 5016499 w 5168900"/>
              <a:gd name="connsiteY0" fmla="*/ 1447801 h 6248401"/>
              <a:gd name="connsiteX1" fmla="*/ 5016499 w 5168900"/>
              <a:gd name="connsiteY1" fmla="*/ 3124201 h 6248401"/>
              <a:gd name="connsiteX2" fmla="*/ 5168899 w 5168900"/>
              <a:gd name="connsiteY2" fmla="*/ 3124201 h 6248401"/>
              <a:gd name="connsiteX3" fmla="*/ 5168899 w 5168900"/>
              <a:gd name="connsiteY3" fmla="*/ 1447801 h 6248401"/>
              <a:gd name="connsiteX4" fmla="*/ 0 w 5168900"/>
              <a:gd name="connsiteY4" fmla="*/ 0 h 6248401"/>
              <a:gd name="connsiteX5" fmla="*/ 5168900 w 5168900"/>
              <a:gd name="connsiteY5" fmla="*/ 0 h 6248401"/>
              <a:gd name="connsiteX6" fmla="*/ 5168900 w 5168900"/>
              <a:gd name="connsiteY6" fmla="*/ 6248401 h 6248401"/>
              <a:gd name="connsiteX7" fmla="*/ 0 w 5168900"/>
              <a:gd name="connsiteY7" fmla="*/ 6248401 h 624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8900" h="6248401">
                <a:moveTo>
                  <a:pt x="5016499" y="1447801"/>
                </a:moveTo>
                <a:lnTo>
                  <a:pt x="5016499" y="3124201"/>
                </a:lnTo>
                <a:lnTo>
                  <a:pt x="5168899" y="3124201"/>
                </a:lnTo>
                <a:lnTo>
                  <a:pt x="5168899" y="1447801"/>
                </a:lnTo>
                <a:close/>
                <a:moveTo>
                  <a:pt x="0" y="0"/>
                </a:moveTo>
                <a:lnTo>
                  <a:pt x="5168900" y="0"/>
                </a:lnTo>
                <a:lnTo>
                  <a:pt x="5168900" y="6248401"/>
                </a:lnTo>
                <a:lnTo>
                  <a:pt x="0" y="62484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FF9405-2D0B-2FF0-D4F5-36EAE810A7A9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6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60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65D6554-F5CF-9F05-BF7E-DE2ACF23D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2558EEEA-E4F7-3A5E-4C32-D0F18F2E475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2600"/>
            <a:ext cx="4248979" cy="4470396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6336D1F-4545-020F-F267-ADF1CBB0BF4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94500" y="1752598"/>
            <a:ext cx="4248979" cy="4470396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477EB-BB2D-9198-DC69-51D82D51A21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A3617-DC5C-20BC-7449-C609B2112FCA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9D91BC-3775-DECE-2304-4F88B1FF89FB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0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60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E1E6D6C-0731-FF31-EDF7-8D57D885D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9BA78305-FEEA-427F-3BD6-3AD374F98C4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2600"/>
            <a:ext cx="2846459" cy="4470396"/>
          </a:xfrm>
        </p:spPr>
        <p:txBody>
          <a:bodyPr>
            <a:normAutofit/>
          </a:bodyPr>
          <a:lstStyle>
            <a:lvl1pPr marL="285750" indent="-28575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D4197309-1E69-4934-B528-C0F5EDFB3A4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794500" y="1752598"/>
            <a:ext cx="4248979" cy="4470396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477EB-BB2D-9198-DC69-51D82D51A21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FA3617-DC5C-20BC-7449-C609B2112FCA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9D91BC-3775-DECE-2304-4F88B1FF89FB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60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9194-140B-A0F0-6C1B-83FCEEDEA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322786"/>
            <a:ext cx="5010979" cy="1117687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lang="en-US" sz="2800" b="1" i="0" u="sng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28ADC70-13EB-DD72-B150-AFD93F567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4079" y="322788"/>
            <a:ext cx="3993322" cy="365125"/>
          </a:xfrm>
        </p:spPr>
        <p:txBody>
          <a:bodyPr rIns="91440" anchor="t"/>
          <a:lstStyle>
            <a:lvl1pPr algn="r">
              <a:defRPr sz="1200" b="1" i="0" spc="30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494A04E-5F4A-B565-DA4C-524D89FFF8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69501" y="322787"/>
            <a:ext cx="1079500" cy="365125"/>
          </a:xfrm>
        </p:spPr>
        <p:txBody>
          <a:bodyPr lIns="0" rIns="0" anchor="t"/>
          <a:lstStyle>
            <a:lvl1pPr algn="ctr">
              <a:defRPr sz="1200" b="1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1835160-1B67-0FE5-AB57-8A5B8D3C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1100" y="322786"/>
            <a:ext cx="469899" cy="365125"/>
          </a:xfrm>
        </p:spPr>
        <p:txBody>
          <a:bodyPr tIns="45720" rIns="91440" bIns="0" anchor="t"/>
          <a:lstStyle>
            <a:lvl1pPr algn="r">
              <a:defRPr sz="1200" b="0" i="0">
                <a:solidFill>
                  <a:schemeClr val="accent1">
                    <a:lumMod val="75000"/>
                  </a:schemeClr>
                </a:solidFill>
                <a:latin typeface="Franklin Gothic Demi" panose="020B0603020102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32645E4-5D0B-B2BF-4C64-DB4C0982906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1752600"/>
            <a:ext cx="4248979" cy="4470396"/>
          </a:xfrm>
        </p:spPr>
        <p:txBody>
          <a:bodyPr>
            <a:normAutofit/>
          </a:bodyPr>
          <a:lstStyle>
            <a:lvl1pPr marL="285750" indent="-285750">
              <a:lnSpc>
                <a:spcPct val="125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573A2C6B-6296-E0F5-48FF-D9B5519FB5CD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096000" y="1752600"/>
            <a:ext cx="4953000" cy="48006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ysClr val="windowText" lastClr="000000"/>
                </a:solidFill>
                <a:latin typeface="Franklin Gothic Book" panose="020B05030201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0FA050-C363-A441-6725-0A8BE726CD5F}"/>
              </a:ext>
            </a:extLst>
          </p:cNvPr>
          <p:cNvSpPr/>
          <p:nvPr userDrawn="1"/>
        </p:nvSpPr>
        <p:spPr>
          <a:xfrm>
            <a:off x="12039600" y="17526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6FCCC3-EC39-2498-C9DB-289FA7178344}"/>
              </a:ext>
            </a:extLst>
          </p:cNvPr>
          <p:cNvSpPr/>
          <p:nvPr userDrawn="1"/>
        </p:nvSpPr>
        <p:spPr>
          <a:xfrm>
            <a:off x="0" y="4622800"/>
            <a:ext cx="152400" cy="16764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901D73-96B4-2AAC-CAF4-ECFD426F8A8A}"/>
              </a:ext>
            </a:extLst>
          </p:cNvPr>
          <p:cNvSpPr/>
          <p:nvPr userDrawn="1"/>
        </p:nvSpPr>
        <p:spPr>
          <a:xfrm>
            <a:off x="11884152" y="6702552"/>
            <a:ext cx="155448" cy="15544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88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92">
          <p15:clr>
            <a:srgbClr val="FBAE40"/>
          </p15:clr>
        </p15:guide>
        <p15:guide id="2" pos="7440">
          <p15:clr>
            <a:srgbClr val="FBAE40"/>
          </p15:clr>
        </p15:guide>
        <p15:guide id="3" pos="240">
          <p15:clr>
            <a:srgbClr val="FBAE40"/>
          </p15:clr>
        </p15:guide>
        <p15:guide id="4" orient="horz" pos="4128">
          <p15:clr>
            <a:srgbClr val="FBAE40"/>
          </p15:clr>
        </p15:guide>
        <p15:guide id="5" pos="6960">
          <p15:clr>
            <a:srgbClr val="FBAE40"/>
          </p15:clr>
        </p15:guide>
        <p15:guide id="6" pos="720">
          <p15:clr>
            <a:srgbClr val="FBAE40"/>
          </p15:clr>
        </p15:guide>
        <p15:guide id="7" orient="horz" pos="11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583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7/31/20XX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5936187"/>
            <a:ext cx="1154151" cy="3690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0" r:id="rId2"/>
    <p:sldLayoutId id="2147483744" r:id="rId3"/>
    <p:sldLayoutId id="2147483802" r:id="rId4"/>
    <p:sldLayoutId id="2147483746" r:id="rId5"/>
    <p:sldLayoutId id="2147483803" r:id="rId6"/>
    <p:sldLayoutId id="2147483743" r:id="rId7"/>
    <p:sldLayoutId id="2147483804" r:id="rId8"/>
    <p:sldLayoutId id="2147483797" r:id="rId9"/>
    <p:sldLayoutId id="2147483768" r:id="rId10"/>
    <p:sldLayoutId id="2147483805" r:id="rId11"/>
    <p:sldLayoutId id="2147483806" r:id="rId12"/>
    <p:sldLayoutId id="2147483747" r:id="rId13"/>
    <p:sldLayoutId id="2147483807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sz="6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6F763848-0EA5-D22C-CBFD-7F5657C1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100" y="987971"/>
            <a:ext cx="5168900" cy="1707056"/>
          </a:xfrm>
        </p:spPr>
        <p:txBody>
          <a:bodyPr/>
          <a:lstStyle/>
          <a:p>
            <a:pPr algn="ctr"/>
            <a:r>
              <a:rPr lang="en-US" dirty="0"/>
              <a:t>BANK LOAN ANALYTICS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945315C-4802-C8CA-3A92-AD4F2F902105}"/>
              </a:ext>
            </a:extLst>
          </p:cNvPr>
          <p:cNvSpPr txBox="1">
            <a:spLocks/>
          </p:cNvSpPr>
          <p:nvPr/>
        </p:nvSpPr>
        <p:spPr>
          <a:xfrm>
            <a:off x="2561459" y="3403160"/>
            <a:ext cx="4385880" cy="31500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GROUP 5:</a:t>
            </a:r>
          </a:p>
          <a:p>
            <a:pPr algn="just"/>
            <a:r>
              <a:rPr lang="en-US" sz="2800" dirty="0"/>
              <a:t>	M Senthil Kumar</a:t>
            </a:r>
          </a:p>
          <a:p>
            <a:pPr algn="just"/>
            <a:r>
              <a:rPr lang="en-US" sz="2800" dirty="0"/>
              <a:t>	R Prem Kumar</a:t>
            </a:r>
          </a:p>
          <a:p>
            <a:pPr algn="just"/>
            <a:r>
              <a:rPr lang="en-US" sz="2800" dirty="0"/>
              <a:t>	K Arulmozhi Deborah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4D002-2088-E3EB-7775-488B8001D3BF}"/>
              </a:ext>
            </a:extLst>
          </p:cNvPr>
          <p:cNvSpPr/>
          <p:nvPr/>
        </p:nvSpPr>
        <p:spPr>
          <a:xfrm>
            <a:off x="7094483" y="84083"/>
            <a:ext cx="4971393" cy="6600496"/>
          </a:xfrm>
          <a:prstGeom prst="rect">
            <a:avLst/>
          </a:prstGeom>
          <a:solidFill>
            <a:srgbClr val="F4F6FA"/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247E103D-7D0F-5AA1-052E-BE1E650336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2753" r="3043" b="16659"/>
          <a:stretch/>
        </p:blipFill>
        <p:spPr>
          <a:xfrm>
            <a:off x="7236372" y="1707930"/>
            <a:ext cx="4687614" cy="33528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7B1110-E95F-8237-8A16-46C1B23BB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6630" y="446691"/>
            <a:ext cx="1626284" cy="16262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9AFB7C-2C4F-2E9C-9958-13351D55A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393" y="543944"/>
            <a:ext cx="1326897" cy="1326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1E3E84-22FC-FA9A-E006-42B39E9F8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8752" y="4987160"/>
            <a:ext cx="2403578" cy="68842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9313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544" y="36962"/>
            <a:ext cx="6869093" cy="829415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 algn="ctr">
              <a:lnSpc>
                <a:spcPct val="100000"/>
              </a:lnSpc>
              <a:spcBef>
                <a:spcPts val="67"/>
              </a:spcBef>
            </a:pPr>
            <a:r>
              <a:rPr lang="en-IN" spc="-57" dirty="0">
                <a:solidFill>
                  <a:schemeClr val="tx1"/>
                </a:solidFill>
              </a:rPr>
              <a:t>Tableau Dashboard</a:t>
            </a:r>
            <a:endParaRPr spc="-57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41F57-F98B-069F-AE41-BF738498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105" y="154133"/>
            <a:ext cx="2067271" cy="592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049C5-6EFA-F044-7195-E05B0347C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377"/>
            <a:ext cx="12192000" cy="598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8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35F1A42-3A42-7001-D1AD-D9DB92194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86" y="3787944"/>
            <a:ext cx="4083260" cy="26163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544" y="36962"/>
            <a:ext cx="6869093" cy="829415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 algn="ctr">
              <a:lnSpc>
                <a:spcPct val="100000"/>
              </a:lnSpc>
              <a:spcBef>
                <a:spcPts val="67"/>
              </a:spcBef>
            </a:pPr>
            <a:r>
              <a:rPr lang="en-IN" spc="-57" dirty="0">
                <a:solidFill>
                  <a:schemeClr val="tx1"/>
                </a:solidFill>
              </a:rPr>
              <a:t>SQL QUERIES</a:t>
            </a:r>
            <a:endParaRPr spc="-57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41F57-F98B-069F-AE41-BF738498E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4105" y="154133"/>
            <a:ext cx="2067271" cy="592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234C92-B78C-73AA-1667-5C2B47089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815" y="933821"/>
            <a:ext cx="6013309" cy="2495179"/>
          </a:xfrm>
          <a:prstGeom prst="rect">
            <a:avLst/>
          </a:prstGeom>
        </p:spPr>
      </p:pic>
      <p:pic>
        <p:nvPicPr>
          <p:cNvPr id="7" name="Recording 2024-09-22 181014">
            <a:hlinkClick r:id="" action="ppaction://media"/>
            <a:extLst>
              <a:ext uri="{FF2B5EF4-FFF2-40B4-BE49-F238E27FC236}">
                <a16:creationId xmlns:a16="http://schemas.microsoft.com/office/drawing/2014/main" id="{1BC391B8-0245-89B5-DE0E-0320AF984C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22060" y="933822"/>
            <a:ext cx="5419316" cy="24951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100C80-C0D9-E82F-2B85-02276B189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4184" y="4772191"/>
            <a:ext cx="5435879" cy="16637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01B7A6-350F-2A89-8DD7-E55308FAC4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6643" y="3579725"/>
            <a:ext cx="4686541" cy="17971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804AF-4CFC-B28B-53BF-9492D94FE7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4564" y="3548026"/>
            <a:ext cx="3492079" cy="1191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F7B07B-B4B9-B3AC-6EBA-C4C4280BB2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29407" y="5540432"/>
            <a:ext cx="3453777" cy="103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6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9817" y="161121"/>
            <a:ext cx="6869093" cy="829415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lang="en-IN" spc="-57" dirty="0">
                <a:solidFill>
                  <a:schemeClr val="tx1"/>
                </a:solidFill>
              </a:rPr>
              <a:t>Findings &amp; Insights</a:t>
            </a:r>
            <a:endParaRPr spc="-57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B513E0-2598-DA88-DF0B-BA8579C8EF47}"/>
              </a:ext>
            </a:extLst>
          </p:cNvPr>
          <p:cNvSpPr/>
          <p:nvPr/>
        </p:nvSpPr>
        <p:spPr>
          <a:xfrm>
            <a:off x="4414344" y="1303284"/>
            <a:ext cx="3363311" cy="184982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Total Loan Amount</a:t>
            </a:r>
          </a:p>
          <a:p>
            <a:pPr algn="ctr"/>
            <a:r>
              <a:rPr lang="en-IN" sz="4800" b="1" dirty="0">
                <a:solidFill>
                  <a:schemeClr val="bg1"/>
                </a:solidFill>
              </a:rPr>
              <a:t>$445.60M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C9DA5D-B3A3-FC1C-A9D0-9CBED07DD474}"/>
              </a:ext>
            </a:extLst>
          </p:cNvPr>
          <p:cNvSpPr/>
          <p:nvPr/>
        </p:nvSpPr>
        <p:spPr>
          <a:xfrm>
            <a:off x="551795" y="1303284"/>
            <a:ext cx="3363311" cy="184982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No. of Applicants</a:t>
            </a:r>
          </a:p>
          <a:p>
            <a:pPr algn="ctr"/>
            <a:r>
              <a:rPr lang="en-IN" sz="4800" b="1" dirty="0">
                <a:solidFill>
                  <a:schemeClr val="bg1"/>
                </a:solidFill>
              </a:rPr>
              <a:t>39717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241938-1F48-6411-4B4D-6070E5AE7EB8}"/>
              </a:ext>
            </a:extLst>
          </p:cNvPr>
          <p:cNvSpPr/>
          <p:nvPr/>
        </p:nvSpPr>
        <p:spPr>
          <a:xfrm>
            <a:off x="8276894" y="1303284"/>
            <a:ext cx="3363311" cy="184982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Total Funded Amount</a:t>
            </a:r>
          </a:p>
          <a:p>
            <a:pPr algn="ctr"/>
            <a:r>
              <a:rPr lang="en-IN" sz="4800" b="1" dirty="0">
                <a:solidFill>
                  <a:schemeClr val="bg1"/>
                </a:solidFill>
              </a:rPr>
              <a:t>$434.81M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077769-9F79-82A0-AFE5-82A4EEF21945}"/>
              </a:ext>
            </a:extLst>
          </p:cNvPr>
          <p:cNvSpPr/>
          <p:nvPr/>
        </p:nvSpPr>
        <p:spPr>
          <a:xfrm>
            <a:off x="551795" y="3968971"/>
            <a:ext cx="3363311" cy="184982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Total Funded Amount by Investors</a:t>
            </a:r>
          </a:p>
          <a:p>
            <a:pPr algn="ctr"/>
            <a:r>
              <a:rPr lang="en-IN" sz="4800" b="1" dirty="0">
                <a:solidFill>
                  <a:schemeClr val="bg1"/>
                </a:solidFill>
              </a:rPr>
              <a:t>$412.96M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45372C-4DDD-67E0-513A-21FF0329D7E0}"/>
              </a:ext>
            </a:extLst>
          </p:cNvPr>
          <p:cNvSpPr/>
          <p:nvPr/>
        </p:nvSpPr>
        <p:spPr>
          <a:xfrm>
            <a:off x="4469525" y="3968971"/>
            <a:ext cx="3363311" cy="184982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Total Recovered Principal Amount</a:t>
            </a:r>
          </a:p>
          <a:p>
            <a:pPr algn="ctr"/>
            <a:r>
              <a:rPr lang="en-IN" sz="4800" b="1" dirty="0">
                <a:solidFill>
                  <a:schemeClr val="bg1"/>
                </a:solidFill>
              </a:rPr>
              <a:t>$388.96M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55F9C7-0A63-98B2-7CFF-C597DB646BB4}"/>
              </a:ext>
            </a:extLst>
          </p:cNvPr>
          <p:cNvSpPr/>
          <p:nvPr/>
        </p:nvSpPr>
        <p:spPr>
          <a:xfrm>
            <a:off x="8387255" y="3968971"/>
            <a:ext cx="3363311" cy="184982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Total Recovered Interest Amount</a:t>
            </a:r>
          </a:p>
          <a:p>
            <a:pPr algn="ctr"/>
            <a:r>
              <a:rPr lang="en-IN" sz="4800" b="1" dirty="0">
                <a:solidFill>
                  <a:schemeClr val="bg1"/>
                </a:solidFill>
              </a:rPr>
              <a:t>$89.91M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A6C33D-6F2A-43AE-836E-6F8972EE1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105" y="154133"/>
            <a:ext cx="2067271" cy="592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96903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431" y="197420"/>
            <a:ext cx="2381176" cy="829415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-57" dirty="0">
                <a:solidFill>
                  <a:schemeClr val="tx1"/>
                </a:solidFill>
              </a:rPr>
              <a:t>Ins</a:t>
            </a:r>
            <a:r>
              <a:rPr spc="-50" dirty="0">
                <a:solidFill>
                  <a:schemeClr val="tx1"/>
                </a:solidFill>
              </a:rPr>
              <a:t>i</a:t>
            </a:r>
            <a:r>
              <a:rPr spc="-57" dirty="0">
                <a:solidFill>
                  <a:schemeClr val="tx1"/>
                </a:solidFill>
              </a:rPr>
              <a:t>g</a:t>
            </a:r>
            <a:r>
              <a:rPr spc="-103" dirty="0">
                <a:solidFill>
                  <a:schemeClr val="tx1"/>
                </a:solidFill>
              </a:rPr>
              <a:t>h</a:t>
            </a:r>
            <a:r>
              <a:rPr spc="-57" dirty="0">
                <a:solidFill>
                  <a:schemeClr val="tx1"/>
                </a:solidFill>
              </a:rPr>
              <a:t>ts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66508E1-BC47-FD3F-33F6-F75F46F24C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2574617"/>
              </p:ext>
            </p:extLst>
          </p:nvPr>
        </p:nvGraphicFramePr>
        <p:xfrm>
          <a:off x="393556" y="1229537"/>
          <a:ext cx="5061313" cy="41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1139158-36F4-6BFA-34A4-A67EF58FD4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2821415"/>
              </p:ext>
            </p:extLst>
          </p:nvPr>
        </p:nvGraphicFramePr>
        <p:xfrm>
          <a:off x="5823312" y="1229537"/>
          <a:ext cx="5975132" cy="41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704051C-C2CB-8EAD-ED90-478C9A0DA304}"/>
              </a:ext>
            </a:extLst>
          </p:cNvPr>
          <p:cNvSpPr/>
          <p:nvPr/>
        </p:nvSpPr>
        <p:spPr>
          <a:xfrm>
            <a:off x="167001" y="5654566"/>
            <a:ext cx="5287868" cy="924910"/>
          </a:xfrm>
          <a:prstGeom prst="wedgeRectCallout">
            <a:avLst>
              <a:gd name="adj1" fmla="val -833"/>
              <a:gd name="adj2" fmla="val -82428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This loan portfolio consists of </a:t>
            </a:r>
            <a:r>
              <a:rPr lang="en-US" sz="1600" b="1" dirty="0">
                <a:solidFill>
                  <a:schemeClr val="bg1"/>
                </a:solidFill>
                <a:highlight>
                  <a:srgbClr val="00FF00"/>
                </a:highlight>
              </a:rPr>
              <a:t>$377.49M </a:t>
            </a:r>
            <a:r>
              <a:rPr lang="en-US" sz="1600" b="1" dirty="0">
                <a:solidFill>
                  <a:schemeClr val="bg1"/>
                </a:solidFill>
              </a:rPr>
              <a:t> in </a:t>
            </a:r>
            <a:r>
              <a:rPr lang="en-US" sz="1600" b="1" dirty="0">
                <a:solidFill>
                  <a:schemeClr val="bg1"/>
                </a:solidFill>
                <a:highlight>
                  <a:srgbClr val="00FF00"/>
                </a:highlight>
              </a:rPr>
              <a:t>Good debt (86%), </a:t>
            </a:r>
            <a:r>
              <a:rPr lang="en-US" sz="1600" b="1" dirty="0">
                <a:solidFill>
                  <a:schemeClr val="bg1"/>
                </a:solidFill>
              </a:rPr>
              <a:t>representing performing loans, and </a:t>
            </a:r>
            <a:r>
              <a:rPr lang="en-US" sz="1600" b="1" dirty="0">
                <a:solidFill>
                  <a:schemeClr val="tx1"/>
                </a:solidFill>
                <a:highlight>
                  <a:srgbClr val="FF0000"/>
                </a:highlight>
              </a:rPr>
              <a:t>$68.11M </a:t>
            </a:r>
            <a:r>
              <a:rPr lang="en-US" sz="1600" b="1" dirty="0">
                <a:solidFill>
                  <a:schemeClr val="bg1"/>
                </a:solidFill>
              </a:rPr>
              <a:t>in </a:t>
            </a:r>
            <a:r>
              <a:rPr lang="en-US" sz="1600" b="1" dirty="0">
                <a:solidFill>
                  <a:schemeClr val="tx1"/>
                </a:solidFill>
                <a:highlight>
                  <a:srgbClr val="FF0000"/>
                </a:highlight>
              </a:rPr>
              <a:t>Bad</a:t>
            </a:r>
            <a:r>
              <a:rPr lang="en-US" sz="1600" b="1" dirty="0">
                <a:solidFill>
                  <a:schemeClr val="bg1"/>
                </a:solidFill>
                <a:highlight>
                  <a:srgbClr val="F4F6FA"/>
                </a:highlight>
              </a:rPr>
              <a:t> </a:t>
            </a:r>
            <a:r>
              <a:rPr lang="en-US" sz="1600" b="1" dirty="0">
                <a:solidFill>
                  <a:schemeClr val="tx1"/>
                </a:solidFill>
                <a:highlight>
                  <a:srgbClr val="FF0000"/>
                </a:highlight>
              </a:rPr>
              <a:t>debt (14%), </a:t>
            </a:r>
            <a:r>
              <a:rPr lang="en-US" sz="1600" b="1" dirty="0">
                <a:solidFill>
                  <a:schemeClr val="bg1"/>
                </a:solidFill>
              </a:rPr>
              <a:t>which includes delinquent or high-risk loans.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9A68EC2-B008-1A5C-8554-18CCCF7A599F}"/>
              </a:ext>
            </a:extLst>
          </p:cNvPr>
          <p:cNvSpPr/>
          <p:nvPr/>
        </p:nvSpPr>
        <p:spPr>
          <a:xfrm>
            <a:off x="6022427" y="5654566"/>
            <a:ext cx="5665075" cy="924910"/>
          </a:xfrm>
          <a:prstGeom prst="wedgeRectCallout">
            <a:avLst>
              <a:gd name="adj1" fmla="val 3943"/>
              <a:gd name="adj2" fmla="val -75609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The most common reason for borrowing is </a:t>
            </a:r>
            <a:r>
              <a:rPr lang="en-US" sz="1600" b="1" dirty="0">
                <a:solidFill>
                  <a:schemeClr val="bg1"/>
                </a:solidFill>
                <a:highlight>
                  <a:srgbClr val="FFFF00"/>
                </a:highlight>
              </a:rPr>
              <a:t>Debt consolidation</a:t>
            </a:r>
            <a:r>
              <a:rPr lang="en-US" sz="1600" b="1" dirty="0">
                <a:solidFill>
                  <a:schemeClr val="bg1"/>
                </a:solidFill>
              </a:rPr>
              <a:t>.</a:t>
            </a:r>
            <a:endParaRPr lang="en-IN" sz="16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A6B88-89E5-BF57-AE8A-D7DC343A7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4105" y="154133"/>
            <a:ext cx="2067271" cy="592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0447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431" y="197420"/>
            <a:ext cx="2381176" cy="829415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>
              <a:lnSpc>
                <a:spcPct val="100000"/>
              </a:lnSpc>
              <a:spcBef>
                <a:spcPts val="67"/>
              </a:spcBef>
            </a:pPr>
            <a:r>
              <a:rPr spc="-57" dirty="0">
                <a:solidFill>
                  <a:schemeClr val="tx1"/>
                </a:solidFill>
              </a:rPr>
              <a:t>Ins</a:t>
            </a:r>
            <a:r>
              <a:rPr spc="-50" dirty="0">
                <a:solidFill>
                  <a:schemeClr val="tx1"/>
                </a:solidFill>
              </a:rPr>
              <a:t>i</a:t>
            </a:r>
            <a:r>
              <a:rPr spc="-57" dirty="0">
                <a:solidFill>
                  <a:schemeClr val="tx1"/>
                </a:solidFill>
              </a:rPr>
              <a:t>g</a:t>
            </a:r>
            <a:r>
              <a:rPr spc="-103" dirty="0">
                <a:solidFill>
                  <a:schemeClr val="tx1"/>
                </a:solidFill>
              </a:rPr>
              <a:t>h</a:t>
            </a:r>
            <a:r>
              <a:rPr spc="-57" dirty="0">
                <a:solidFill>
                  <a:schemeClr val="tx1"/>
                </a:solidFill>
              </a:rPr>
              <a:t>ts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9DF6F7A-1EF3-A79D-B186-53737A17AF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085003"/>
              </p:ext>
            </p:extLst>
          </p:nvPr>
        </p:nvGraphicFramePr>
        <p:xfrm>
          <a:off x="383045" y="1274728"/>
          <a:ext cx="5712955" cy="4043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15AD3D7-9693-8D06-FA7D-5E27F60BBC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8192875"/>
              </p:ext>
            </p:extLst>
          </p:nvPr>
        </p:nvGraphicFramePr>
        <p:xfrm>
          <a:off x="6280608" y="1274728"/>
          <a:ext cx="5712954" cy="4043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CD460131-1E11-4A23-7E26-DCCBD1151606}"/>
              </a:ext>
            </a:extLst>
          </p:cNvPr>
          <p:cNvSpPr/>
          <p:nvPr/>
        </p:nvSpPr>
        <p:spPr>
          <a:xfrm>
            <a:off x="383045" y="5583272"/>
            <a:ext cx="5287868" cy="924910"/>
          </a:xfrm>
          <a:prstGeom prst="wedgeRectCallout">
            <a:avLst>
              <a:gd name="adj1" fmla="val -833"/>
              <a:gd name="adj2" fmla="val -82428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The average interest rate varies by grade, with higher-risk grades typically having higher interest rates, providing insight into the risk-return profile across the loan portfolio.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80D1C6D-8786-C4D1-C3C5-6288B0534C57}"/>
              </a:ext>
            </a:extLst>
          </p:cNvPr>
          <p:cNvSpPr/>
          <p:nvPr/>
        </p:nvSpPr>
        <p:spPr>
          <a:xfrm>
            <a:off x="6296956" y="5409502"/>
            <a:ext cx="5643961" cy="1272450"/>
          </a:xfrm>
          <a:prstGeom prst="wedgeRectCallout">
            <a:avLst>
              <a:gd name="adj1" fmla="val 218"/>
              <a:gd name="adj2" fmla="val -69001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The loan portfolio shows </a:t>
            </a:r>
            <a:r>
              <a:rPr lang="en-US" sz="1600" b="1" dirty="0">
                <a:solidFill>
                  <a:schemeClr val="bg1"/>
                </a:solidFill>
                <a:highlight>
                  <a:srgbClr val="00FF00"/>
                </a:highlight>
              </a:rPr>
              <a:t>$3.78M recovered loans </a:t>
            </a:r>
            <a:r>
              <a:rPr lang="en-US" sz="1600" b="1" dirty="0">
                <a:solidFill>
                  <a:schemeClr val="bg1"/>
                </a:solidFill>
              </a:rPr>
              <a:t>(6% of total loans) to recover this amount bank spent $492.73K to the debt collection agency and </a:t>
            </a:r>
            <a:r>
              <a:rPr lang="en-US" sz="1600" b="1" dirty="0">
                <a:solidFill>
                  <a:schemeClr val="tx1"/>
                </a:solidFill>
                <a:highlight>
                  <a:srgbClr val="FF0000"/>
                </a:highlight>
              </a:rPr>
              <a:t>$64.33M unrecovered loans</a:t>
            </a:r>
            <a:r>
              <a:rPr lang="en-US" sz="1600" b="1" dirty="0">
                <a:solidFill>
                  <a:schemeClr val="bg1"/>
                </a:solidFill>
                <a:highlight>
                  <a:srgbClr val="FF0000"/>
                </a:highlight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(94% of total loans), highlighting the progress in loan repayments and the remaining outstanding balances</a:t>
            </a:r>
            <a:endParaRPr lang="en-IN" sz="16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09ACE6-81FB-223D-C749-030CA4D12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4105" y="154133"/>
            <a:ext cx="2067271" cy="592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03825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136" y="35476"/>
            <a:ext cx="9790969" cy="829415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 algn="ctr">
              <a:lnSpc>
                <a:spcPct val="100000"/>
              </a:lnSpc>
              <a:spcBef>
                <a:spcPts val="67"/>
              </a:spcBef>
            </a:pPr>
            <a:r>
              <a:rPr lang="en-IN" sz="5200" spc="-57" dirty="0">
                <a:solidFill>
                  <a:schemeClr val="tx1"/>
                </a:solidFill>
              </a:rPr>
              <a:t>Recommendation for Improvement</a:t>
            </a:r>
            <a:endParaRPr sz="5200" spc="-57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E14C94-73CB-9920-1B78-72E91AC2AAD1}"/>
              </a:ext>
            </a:extLst>
          </p:cNvPr>
          <p:cNvSpPr txBox="1"/>
          <p:nvPr/>
        </p:nvSpPr>
        <p:spPr>
          <a:xfrm>
            <a:off x="851338" y="1093076"/>
            <a:ext cx="10489324" cy="5432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n-IN" sz="2400" b="1" u="sng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 Quality Assessment</a:t>
            </a:r>
            <a:r>
              <a:rPr lang="en-IN" sz="2400" u="sng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sz="2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Why It Matters</a:t>
            </a:r>
            <a:r>
              <a:rPr lang="en-IN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Good data is essential for making smart decisions. If the data is incorrect or incomplete, it can lead to mistakes.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sz="2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 to Do</a:t>
            </a:r>
            <a:r>
              <a:rPr lang="en-IN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Regularly check the data for errors, fix any mistakes, and set rules to ensure new data is accurate.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n-IN" sz="2400" b="1" u="sng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Risk Assessment Models</a:t>
            </a:r>
            <a:r>
              <a:rPr lang="en-IN" sz="2400" u="sng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sz="2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Why It Matters</a:t>
            </a:r>
            <a:r>
              <a:rPr lang="en-IN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Knowing which loans are likely to default helps the bank avoid financial losses.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sz="2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 to Do</a:t>
            </a:r>
            <a:r>
              <a:rPr lang="en-IN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24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Analyze</a:t>
            </a:r>
            <a:r>
              <a:rPr lang="en-IN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past loan data to spot patterns that indicate risk. Use these patterns to create models that predict which borrowers might default.</a:t>
            </a: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7A059-E11F-D5A7-EEA5-17424AD58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105" y="154133"/>
            <a:ext cx="2067271" cy="592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49271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136" y="35476"/>
            <a:ext cx="9790969" cy="829415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 algn="ctr">
              <a:lnSpc>
                <a:spcPct val="100000"/>
              </a:lnSpc>
              <a:spcBef>
                <a:spcPts val="67"/>
              </a:spcBef>
            </a:pPr>
            <a:r>
              <a:rPr lang="en-IN" sz="5200" spc="-57" dirty="0">
                <a:solidFill>
                  <a:schemeClr val="tx1"/>
                </a:solidFill>
              </a:rPr>
              <a:t>Recommendation for Improvement</a:t>
            </a:r>
            <a:endParaRPr sz="5200" spc="-57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E14C94-73CB-9920-1B78-72E91AC2AAD1}"/>
              </a:ext>
            </a:extLst>
          </p:cNvPr>
          <p:cNvSpPr txBox="1"/>
          <p:nvPr/>
        </p:nvSpPr>
        <p:spPr>
          <a:xfrm>
            <a:off x="851338" y="1093076"/>
            <a:ext cx="10489324" cy="493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n-US" sz="2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u="sng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Customer Segmentation: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•	Why It Matters: </a:t>
            </a: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Different customers have different needs. Tailoring products for each group improves satisfaction and loyalty.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•	What to Do: </a:t>
            </a: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Group customers based on factors like age, income, and borrowing history. Then, create targeted marketing strategies for each group.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n-US" sz="2400" b="1" u="sng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Loan Performance Tracking: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•	Why It Matters: </a:t>
            </a: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Monitoring how loans are doing helps identify problems early and make necessary adjustments.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•	What to Do: </a:t>
            </a: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Set up dashboards to track key performance metrics, such as repayment rates. Regularly review these metrics to see if any changes are needed.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7A059-E11F-D5A7-EEA5-17424AD58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105" y="154133"/>
            <a:ext cx="2067271" cy="592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5139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FD4B3-63CA-DA60-0087-58543638B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963" y="2056993"/>
            <a:ext cx="9519745" cy="1915917"/>
          </a:xfrm>
        </p:spPr>
        <p:txBody>
          <a:bodyPr/>
          <a:lstStyle/>
          <a:p>
            <a:pPr algn="ctr"/>
            <a:r>
              <a:rPr lang="en-IN" sz="9600" u="none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E8298-0472-725E-C228-5F73ACCF1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B5E93-D851-38D9-6258-4E02A65B6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105" y="154133"/>
            <a:ext cx="2067271" cy="592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187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544" y="36962"/>
            <a:ext cx="6869093" cy="829415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 algn="ctr">
              <a:lnSpc>
                <a:spcPct val="100000"/>
              </a:lnSpc>
              <a:spcBef>
                <a:spcPts val="67"/>
              </a:spcBef>
            </a:pPr>
            <a:r>
              <a:rPr lang="en-IN" spc="-57" dirty="0">
                <a:solidFill>
                  <a:schemeClr val="tx1"/>
                </a:solidFill>
              </a:rPr>
              <a:t>AGENDA</a:t>
            </a:r>
            <a:endParaRPr spc="-57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71071A3-80A8-54E8-F939-4370408FDF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9357543"/>
              </p:ext>
            </p:extLst>
          </p:nvPr>
        </p:nvGraphicFramePr>
        <p:xfrm>
          <a:off x="1576553" y="1250732"/>
          <a:ext cx="9249102" cy="5307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D73924F-67D7-5807-C4D6-08A1E3163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4105" y="154133"/>
            <a:ext cx="2067271" cy="592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0006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544" y="36962"/>
            <a:ext cx="6869093" cy="829415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 algn="ctr">
              <a:lnSpc>
                <a:spcPct val="100000"/>
              </a:lnSpc>
              <a:spcBef>
                <a:spcPts val="67"/>
              </a:spcBef>
            </a:pPr>
            <a:r>
              <a:rPr lang="en-IN" spc="-57" dirty="0">
                <a:solidFill>
                  <a:schemeClr val="tx1"/>
                </a:solidFill>
              </a:rPr>
              <a:t>Project Overview</a:t>
            </a:r>
            <a:endParaRPr spc="-57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38EF30E-6C57-0F26-7676-A6B03C3B4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105" y="154133"/>
            <a:ext cx="2067271" cy="592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E15B657-5C4B-33DD-6B17-7329F573BB36}"/>
              </a:ext>
            </a:extLst>
          </p:cNvPr>
          <p:cNvSpPr txBox="1"/>
          <p:nvPr/>
        </p:nvSpPr>
        <p:spPr>
          <a:xfrm>
            <a:off x="541283" y="991493"/>
            <a:ext cx="11109434" cy="5085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Background: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•	</a:t>
            </a: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Banks and financial institutions rely on loan approvals and repayments as a critical part of their business. However, managing risk is essential to ensure financial stability and minimize losses due to loan defaults.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•	With the increasing availability of data, bank loan analytics plays a key role in improving decision-making, understanding customer behavior, and predicting loan performance.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Problem Statement: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•	Banks face challenges in assessing loan applicants and predicting their ability to repay. There is a need for more accurate insights into loan approval patterns, customer risk factors, and reasons for loan defaults.</a:t>
            </a:r>
          </a:p>
        </p:txBody>
      </p:sp>
    </p:spTree>
    <p:extLst>
      <p:ext uri="{BB962C8B-B14F-4D97-AF65-F5344CB8AC3E}">
        <p14:creationId xmlns:p14="http://schemas.microsoft.com/office/powerpoint/2010/main" val="3432847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544" y="36962"/>
            <a:ext cx="6869093" cy="829415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 algn="ctr">
              <a:lnSpc>
                <a:spcPct val="100000"/>
              </a:lnSpc>
              <a:spcBef>
                <a:spcPts val="67"/>
              </a:spcBef>
            </a:pPr>
            <a:r>
              <a:rPr lang="en-IN" spc="-57" dirty="0">
                <a:solidFill>
                  <a:schemeClr val="tx1"/>
                </a:solidFill>
              </a:rPr>
              <a:t>Team Process</a:t>
            </a:r>
            <a:endParaRPr spc="-57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38EF30E-6C57-0F26-7676-A6B03C3B4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105" y="154133"/>
            <a:ext cx="2067271" cy="592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398BA45C-402B-7EDB-8AA0-FD22630CFF3A}"/>
              </a:ext>
            </a:extLst>
          </p:cNvPr>
          <p:cNvGraphicFramePr/>
          <p:nvPr/>
        </p:nvGraphicFramePr>
        <p:xfrm>
          <a:off x="378373" y="719666"/>
          <a:ext cx="11351172" cy="598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8519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544" y="36962"/>
            <a:ext cx="6869093" cy="829415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 algn="ctr">
              <a:lnSpc>
                <a:spcPct val="100000"/>
              </a:lnSpc>
              <a:spcBef>
                <a:spcPts val="67"/>
              </a:spcBef>
            </a:pPr>
            <a:r>
              <a:rPr lang="en-IN" spc="-57" dirty="0">
                <a:solidFill>
                  <a:schemeClr val="tx1"/>
                </a:solidFill>
              </a:rPr>
              <a:t>Data Collection</a:t>
            </a:r>
            <a:endParaRPr spc="-57" dirty="0">
              <a:solidFill>
                <a:schemeClr val="tx1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9DBCDB1-223E-D951-1FFE-6AE1CC6597E1}"/>
              </a:ext>
            </a:extLst>
          </p:cNvPr>
          <p:cNvCxnSpPr>
            <a:cxnSpLocks/>
          </p:cNvCxnSpPr>
          <p:nvPr/>
        </p:nvCxnSpPr>
        <p:spPr>
          <a:xfrm flipV="1">
            <a:off x="2476059" y="2000771"/>
            <a:ext cx="2258556" cy="930161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C3CFAF0-9E1E-6B9C-80AA-2863DFCACA6F}"/>
              </a:ext>
            </a:extLst>
          </p:cNvPr>
          <p:cNvCxnSpPr>
            <a:cxnSpLocks/>
          </p:cNvCxnSpPr>
          <p:nvPr/>
        </p:nvCxnSpPr>
        <p:spPr>
          <a:xfrm>
            <a:off x="2399275" y="3244345"/>
            <a:ext cx="2412124" cy="1149706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44D73281-3160-9768-2426-7F23BA9542A2}"/>
              </a:ext>
            </a:extLst>
          </p:cNvPr>
          <p:cNvSpPr/>
          <p:nvPr/>
        </p:nvSpPr>
        <p:spPr>
          <a:xfrm>
            <a:off x="4734615" y="1618593"/>
            <a:ext cx="2241042" cy="697398"/>
          </a:xfrm>
          <a:prstGeom prst="flowChartProcess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+mj-lt"/>
              </a:rPr>
              <a:t>FINANCE 1</a:t>
            </a:r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E6CDED55-4226-7C47-FA72-DF877544CAD9}"/>
              </a:ext>
            </a:extLst>
          </p:cNvPr>
          <p:cNvSpPr/>
          <p:nvPr/>
        </p:nvSpPr>
        <p:spPr>
          <a:xfrm>
            <a:off x="304801" y="2601309"/>
            <a:ext cx="2879833" cy="1014249"/>
          </a:xfrm>
          <a:prstGeom prst="flowChartProcess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  <a:latin typeface="+mj-lt"/>
              </a:rPr>
              <a:t>DATASETS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16F06261-3E32-64A6-41D3-F27DA61D2967}"/>
              </a:ext>
            </a:extLst>
          </p:cNvPr>
          <p:cNvSpPr/>
          <p:nvPr/>
        </p:nvSpPr>
        <p:spPr>
          <a:xfrm>
            <a:off x="4811399" y="4045352"/>
            <a:ext cx="2241042" cy="697398"/>
          </a:xfrm>
          <a:prstGeom prst="flowChartProcess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tx1"/>
                </a:solidFill>
                <a:latin typeface="+mj-lt"/>
              </a:rPr>
              <a:t>FINANCE 2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CAA4088E-EA20-A8F5-EAEA-2FEA62A0CE4C}"/>
              </a:ext>
            </a:extLst>
          </p:cNvPr>
          <p:cNvSpPr/>
          <p:nvPr/>
        </p:nvSpPr>
        <p:spPr>
          <a:xfrm>
            <a:off x="7729775" y="1179104"/>
            <a:ext cx="4157424" cy="1422205"/>
          </a:xfrm>
          <a:prstGeom prst="wedgeRectCallout">
            <a:avLst>
              <a:gd name="adj1" fmla="val -70130"/>
              <a:gd name="adj2" fmla="val -1871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b="1" dirty="0">
              <a:solidFill>
                <a:schemeClr val="bg1"/>
              </a:solidFill>
            </a:endParaRPr>
          </a:p>
          <a:p>
            <a:pPr algn="ctr"/>
            <a:r>
              <a:rPr lang="en-IN" sz="1400" b="1" dirty="0">
                <a:solidFill>
                  <a:schemeClr val="bg1"/>
                </a:solidFill>
              </a:rPr>
              <a:t>id,member_id,loan_amnt,funded_amnt,funded_amnt_inv,term,int_rate,installment,grade,sub_grade,emp_title,emp_length,home_ownership,annual_inc,verification_status,issue_d,loan_status,pymnt_plan,desc,purpose,title,zip_code,addr_state,dti</a:t>
            </a:r>
          </a:p>
          <a:p>
            <a:pPr algn="ctr"/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20A29174-A2DD-A3BB-0604-2F2AB53D8808}"/>
              </a:ext>
            </a:extLst>
          </p:cNvPr>
          <p:cNvSpPr/>
          <p:nvPr/>
        </p:nvSpPr>
        <p:spPr>
          <a:xfrm>
            <a:off x="7729775" y="4542009"/>
            <a:ext cx="4157424" cy="1810407"/>
          </a:xfrm>
          <a:prstGeom prst="wedgeRectCallout">
            <a:avLst>
              <a:gd name="adj1" fmla="val -67097"/>
              <a:gd name="adj2" fmla="val -40187"/>
            </a:avLst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b="1" dirty="0">
              <a:solidFill>
                <a:schemeClr val="bg1"/>
              </a:solidFill>
            </a:endParaRPr>
          </a:p>
          <a:p>
            <a:pPr algn="ctr"/>
            <a:r>
              <a:rPr lang="en-IN" sz="1400" b="1" dirty="0">
                <a:solidFill>
                  <a:schemeClr val="bg1"/>
                </a:solidFill>
              </a:rPr>
              <a:t>id,delinq_2yrs,earliest_cr_line,inq_last_6mths,mths_since_last_delinq,mths_since_last_record,open_acc,pub_rec,revol_bal,revol_util,total_acc,initial_list_status,out_prncp,out_prncp_inv,total_pymnt,total_pymnt_inv,total_rec_prncp,total_rec_int,total_rec_late_fee,recoveries,collection_recovery_fee,last_pymnt_d,last_pymnt_amnt,next_pymnt_d,last_credit_pull_d</a:t>
            </a:r>
          </a:p>
          <a:p>
            <a:pPr algn="ctr"/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41F57-F98B-069F-AE41-BF738498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105" y="154133"/>
            <a:ext cx="2067271" cy="592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AE9F5C-A30A-1243-ED0D-B0173F83D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789539" y="3573968"/>
            <a:ext cx="1974682" cy="648422"/>
          </a:xfrm>
          <a:prstGeom prst="round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73917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544" y="36962"/>
            <a:ext cx="6869093" cy="829415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 algn="ctr">
              <a:lnSpc>
                <a:spcPct val="100000"/>
              </a:lnSpc>
              <a:spcBef>
                <a:spcPts val="67"/>
              </a:spcBef>
            </a:pPr>
            <a:r>
              <a:rPr lang="en-IN" spc="-57" dirty="0">
                <a:solidFill>
                  <a:schemeClr val="tx1"/>
                </a:solidFill>
              </a:rPr>
              <a:t>Data Understanding</a:t>
            </a:r>
            <a:endParaRPr spc="-57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41F57-F98B-069F-AE41-BF738498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105" y="154133"/>
            <a:ext cx="2067271" cy="592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24AF72-C7D9-B355-140B-7B0E0D450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06" y="2196662"/>
            <a:ext cx="5755520" cy="4379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530760-ADE1-DD03-BACA-D68D1E1F7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311" y="2196662"/>
            <a:ext cx="5301810" cy="437973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56BE1D2-D40D-C322-632F-9DCB347C5157}"/>
              </a:ext>
            </a:extLst>
          </p:cNvPr>
          <p:cNvSpPr/>
          <p:nvPr/>
        </p:nvSpPr>
        <p:spPr>
          <a:xfrm>
            <a:off x="325821" y="945931"/>
            <a:ext cx="11615555" cy="95644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To facilitate a better understanding of the data, we have created a metadata document for the bank analytics project.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614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544" y="36962"/>
            <a:ext cx="6869093" cy="829415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 algn="ctr">
              <a:lnSpc>
                <a:spcPct val="100000"/>
              </a:lnSpc>
              <a:spcBef>
                <a:spcPts val="67"/>
              </a:spcBef>
            </a:pPr>
            <a:r>
              <a:rPr lang="en-IN" spc="-57" dirty="0">
                <a:solidFill>
                  <a:schemeClr val="tx1"/>
                </a:solidFill>
              </a:rPr>
              <a:t>Data cleaning &amp; EDA</a:t>
            </a:r>
            <a:endParaRPr spc="-57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41F57-F98B-069F-AE41-BF738498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105" y="154133"/>
            <a:ext cx="2067271" cy="592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9DE6DC-C9D6-3688-4A8D-7B65637C1BEE}"/>
              </a:ext>
            </a:extLst>
          </p:cNvPr>
          <p:cNvSpPr txBox="1"/>
          <p:nvPr/>
        </p:nvSpPr>
        <p:spPr>
          <a:xfrm>
            <a:off x="541283" y="991493"/>
            <a:ext cx="11109434" cy="5829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Tool Used:</a:t>
            </a:r>
            <a:r>
              <a:rPr lang="en-IN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Excel Power Query, Power BI, Tableau, SQL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Steps Involved:</a:t>
            </a:r>
            <a:endParaRPr lang="en-IN" sz="24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Removing Duplicates:</a:t>
            </a:r>
            <a:r>
              <a:rPr lang="en-IN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Identified and eliminated duplicate records to ensure data accuracy.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Handling Missing Values:</a:t>
            </a:r>
            <a:r>
              <a:rPr lang="en-IN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Addressed missing or incomplete data by either filling, removing, or imputing values.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Standardizing Data:</a:t>
            </a:r>
            <a:r>
              <a:rPr lang="en-IN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Ensured consistency in data formats</a:t>
            </a:r>
            <a:r>
              <a:rPr lang="en-US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across all fields, such as date and currency</a:t>
            </a:r>
            <a:r>
              <a:rPr lang="en-IN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Filtering Irrelevant Data:</a:t>
            </a:r>
            <a:r>
              <a:rPr lang="en-IN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Removed unnecessary columns and rows that are not needed for analysis.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 Transformation:</a:t>
            </a:r>
            <a:r>
              <a:rPr lang="en-IN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Applied necessary transformations, such as splitting columns or creating calculated fields, to make the data analysis-ready.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9455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544" y="36962"/>
            <a:ext cx="6869093" cy="829415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 algn="ctr">
              <a:lnSpc>
                <a:spcPct val="100000"/>
              </a:lnSpc>
              <a:spcBef>
                <a:spcPts val="67"/>
              </a:spcBef>
            </a:pPr>
            <a:r>
              <a:rPr lang="en-IN" spc="-57" dirty="0">
                <a:solidFill>
                  <a:schemeClr val="tx1"/>
                </a:solidFill>
              </a:rPr>
              <a:t>Excel Dashboard</a:t>
            </a:r>
            <a:endParaRPr spc="-57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41F57-F98B-069F-AE41-BF738498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105" y="154133"/>
            <a:ext cx="2067271" cy="592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331EE5-45CA-72B4-9093-2D6ADF47D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377"/>
            <a:ext cx="12192000" cy="608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28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24DD6E-4A92-4FA6-89F2-23202940C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377"/>
            <a:ext cx="12192000" cy="60182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85544" y="36962"/>
            <a:ext cx="6869093" cy="829415"/>
          </a:xfrm>
          <a:prstGeom prst="rect">
            <a:avLst/>
          </a:prstGeom>
        </p:spPr>
        <p:txBody>
          <a:bodyPr vert="horz" wrap="square" lIns="0" tIns="8467" rIns="0" bIns="0" rtlCol="0" anchor="t">
            <a:spAutoFit/>
          </a:bodyPr>
          <a:lstStyle/>
          <a:p>
            <a:pPr marL="8467" algn="ctr">
              <a:lnSpc>
                <a:spcPct val="100000"/>
              </a:lnSpc>
              <a:spcBef>
                <a:spcPts val="67"/>
              </a:spcBef>
            </a:pPr>
            <a:r>
              <a:rPr lang="en-IN" spc="-57" dirty="0">
                <a:solidFill>
                  <a:schemeClr val="tx1"/>
                </a:solidFill>
              </a:rPr>
              <a:t>Power BI Dashboard</a:t>
            </a:r>
            <a:endParaRPr spc="-57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41F57-F98B-069F-AE41-BF738498E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105" y="154133"/>
            <a:ext cx="2067271" cy="592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0294440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Custom 36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0C0C0C"/>
      </a:accent1>
      <a:accent2>
        <a:srgbClr val="EA6312"/>
      </a:accent2>
      <a:accent3>
        <a:srgbClr val="242424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Custom 28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054_win32_LW_V6" id="{6BF87F8D-B3A2-40D8-BA52-ECFEC2B062D3}" vid="{CB3E6F07-C238-4CAA-AD7C-2F796E04B8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EEBBDD-393F-4446-BE81-70A305372F0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F17B721-6ECA-429B-B771-666136AE4D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FE483B-7977-4312-A708-A047AFFF1CE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10628</TotalTime>
  <Words>923</Words>
  <Application>Microsoft Office PowerPoint</Application>
  <PresentationFormat>Widescreen</PresentationFormat>
  <Paragraphs>85</Paragraphs>
  <Slides>17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Courier New</vt:lpstr>
      <vt:lpstr>Franklin Gothic Book</vt:lpstr>
      <vt:lpstr>Franklin Gothic Demi</vt:lpstr>
      <vt:lpstr>Franklin Gothic Medium</vt:lpstr>
      <vt:lpstr>Wingdings</vt:lpstr>
      <vt:lpstr>Berlin</vt:lpstr>
      <vt:lpstr>BANK LOAN ANALYTICS</vt:lpstr>
      <vt:lpstr>AGENDA</vt:lpstr>
      <vt:lpstr>Project Overview</vt:lpstr>
      <vt:lpstr>Team Process</vt:lpstr>
      <vt:lpstr>Data Collection</vt:lpstr>
      <vt:lpstr>Data Understanding</vt:lpstr>
      <vt:lpstr>Data cleaning &amp; EDA</vt:lpstr>
      <vt:lpstr>Excel Dashboard</vt:lpstr>
      <vt:lpstr>Power BI Dashboard</vt:lpstr>
      <vt:lpstr>Tableau Dashboard</vt:lpstr>
      <vt:lpstr>SQL QUERIES</vt:lpstr>
      <vt:lpstr>Findings &amp; Insights</vt:lpstr>
      <vt:lpstr>Insights</vt:lpstr>
      <vt:lpstr>Insights</vt:lpstr>
      <vt:lpstr>Recommendation for Improvement</vt:lpstr>
      <vt:lpstr>Recommendation for Improvement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Arulmozhi Deborah Kantharaj John</dc:creator>
  <cp:lastModifiedBy>Arulmozhi Deborah Kantharaj John</cp:lastModifiedBy>
  <cp:revision>14</cp:revision>
  <dcterms:created xsi:type="dcterms:W3CDTF">2014-04-17T23:07:25Z</dcterms:created>
  <dcterms:modified xsi:type="dcterms:W3CDTF">2024-09-25T12:05:01Z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